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31"/>
  </p:notesMasterIdLst>
  <p:sldIdLst>
    <p:sldId id="256" r:id="rId2"/>
    <p:sldId id="257" r:id="rId3"/>
    <p:sldId id="259" r:id="rId4"/>
    <p:sldId id="261" r:id="rId5"/>
    <p:sldId id="308" r:id="rId6"/>
    <p:sldId id="309" r:id="rId7"/>
    <p:sldId id="298" r:id="rId8"/>
    <p:sldId id="300" r:id="rId9"/>
    <p:sldId id="301" r:id="rId10"/>
    <p:sldId id="299" r:id="rId11"/>
    <p:sldId id="303" r:id="rId12"/>
    <p:sldId id="305" r:id="rId13"/>
    <p:sldId id="310" r:id="rId14"/>
    <p:sldId id="311" r:id="rId15"/>
    <p:sldId id="315" r:id="rId16"/>
    <p:sldId id="314" r:id="rId17"/>
    <p:sldId id="313" r:id="rId18"/>
    <p:sldId id="316" r:id="rId19"/>
    <p:sldId id="317" r:id="rId20"/>
    <p:sldId id="322" r:id="rId21"/>
    <p:sldId id="319" r:id="rId22"/>
    <p:sldId id="318" r:id="rId23"/>
    <p:sldId id="325" r:id="rId24"/>
    <p:sldId id="321" r:id="rId25"/>
    <p:sldId id="320" r:id="rId26"/>
    <p:sldId id="306" r:id="rId27"/>
    <p:sldId id="326" r:id="rId28"/>
    <p:sldId id="327" r:id="rId29"/>
    <p:sldId id="312" r:id="rId30"/>
  </p:sldIdLst>
  <p:sldSz cx="9144000" cy="5143500" type="screen16x9"/>
  <p:notesSz cx="6858000" cy="9144000"/>
  <p:embeddedFontLst>
    <p:embeddedFont>
      <p:font typeface="Montserrat" panose="020B0604020202020204" charset="0"/>
      <p:regular r:id="rId32"/>
      <p:bold r:id="rId33"/>
      <p:italic r:id="rId34"/>
      <p:boldItalic r:id="rId35"/>
    </p:embeddedFont>
    <p:embeddedFont>
      <p:font typeface="Montserrat ExtraBold" panose="020B0604020202020204" charset="0"/>
      <p:bold r:id="rId36"/>
      <p:boldItalic r:id="rId37"/>
    </p:embeddedFont>
    <p:embeddedFont>
      <p:font typeface="Montserrat Light" panose="020B0604020202020204" charset="0"/>
      <p:regular r:id="rId38"/>
      <p:bold r:id="rId39"/>
      <p:italic r:id="rId40"/>
      <p:boldItalic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erico Miguel Rangel" initials="JMR" lastIdx="2" clrIdx="0">
    <p:extLst>
      <p:ext uri="{19B8F6BF-5375-455C-9EA6-DF929625EA0E}">
        <p15:presenceInfo xmlns:p15="http://schemas.microsoft.com/office/powerpoint/2012/main" userId="Jerico Miguel Rangel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D373EE1-90F3-4FE0-9EEE-656C0F00654E}">
  <a:tblStyle styleId="{1D373EE1-90F3-4FE0-9EEE-656C0F00654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7B0D5483-EFC2-4D69-8ADA-A6407E3F96A3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3467" autoAdjust="0"/>
  </p:normalViewPr>
  <p:slideViewPr>
    <p:cSldViewPr snapToGrid="0">
      <p:cViewPr varScale="1">
        <p:scale>
          <a:sx n="106" d="100"/>
          <a:sy n="106" d="100"/>
        </p:scale>
        <p:origin x="77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620475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43180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54609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43058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52660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gradFill>
          <a:gsLst>
            <a:gs pos="0">
              <a:srgbClr val="3C78D8"/>
            </a:gs>
            <a:gs pos="100000">
              <a:srgbClr val="00FFFF"/>
            </a:gs>
          </a:gsLst>
          <a:lin ang="5400700" scaled="0"/>
        </a:gra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26"/>
            <a:ext cx="9144000" cy="5143523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2302050" y="1223200"/>
            <a:ext cx="4539900" cy="2697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gradFill>
          <a:gsLst>
            <a:gs pos="0">
              <a:srgbClr val="4050E5"/>
            </a:gs>
            <a:gs pos="100000">
              <a:srgbClr val="C833FF"/>
            </a:gs>
          </a:gsLst>
          <a:lin ang="5400700" scaled="0"/>
        </a:gra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26"/>
            <a:ext cx="9144000" cy="5143523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>
            <a:spLocks noGrp="1"/>
          </p:cNvSpPr>
          <p:nvPr>
            <p:ph type="ctrTitle"/>
          </p:nvPr>
        </p:nvSpPr>
        <p:spPr>
          <a:xfrm>
            <a:off x="2438550" y="1811950"/>
            <a:ext cx="42669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2438550" y="2840054"/>
            <a:ext cx="4266900" cy="78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bg>
      <p:bgPr>
        <a:gradFill>
          <a:gsLst>
            <a:gs pos="0">
              <a:srgbClr val="3C78D8"/>
            </a:gs>
            <a:gs pos="100000">
              <a:srgbClr val="00FFFF"/>
            </a:gs>
          </a:gsLst>
          <a:lin ang="5400700" scaled="0"/>
        </a:grad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699000" y="911700"/>
            <a:ext cx="2020800" cy="332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1"/>
          </p:nvPr>
        </p:nvSpPr>
        <p:spPr>
          <a:xfrm>
            <a:off x="3844325" y="805325"/>
            <a:ext cx="4842600" cy="3548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68300">
              <a:spcBef>
                <a:spcPts val="600"/>
              </a:spcBef>
              <a:spcAft>
                <a:spcPts val="0"/>
              </a:spcAft>
              <a:buSzPts val="2200"/>
              <a:buChar char="◦"/>
              <a:defRPr/>
            </a:lvl1pPr>
            <a:lvl2pPr marL="914400" lvl="1" indent="-36830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2pPr>
            <a:lvl3pPr marL="1371600" lvl="2" indent="-36830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3pPr>
            <a:lvl4pPr marL="1828800" lvl="3" indent="-36830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4pPr>
            <a:lvl5pPr marL="2286000" lvl="4" indent="-36830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5pPr>
            <a:lvl6pPr marL="2743200" lvl="5" indent="-36830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6pPr>
            <a:lvl7pPr marL="3200400" lvl="6" indent="-36830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7pPr>
            <a:lvl8pPr marL="3657600" lvl="7" indent="-36830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8pPr>
            <a:lvl9pPr marL="4114800" lvl="8" indent="-368300">
              <a:spcBef>
                <a:spcPts val="1000"/>
              </a:spcBef>
              <a:spcAft>
                <a:spcPts val="1000"/>
              </a:spcAft>
              <a:buSzPts val="2200"/>
              <a:buChar char="◦"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bg>
      <p:bgPr>
        <a:gradFill>
          <a:gsLst>
            <a:gs pos="0">
              <a:srgbClr val="46E180"/>
            </a:gs>
            <a:gs pos="100000">
              <a:srgbClr val="B8DF32"/>
            </a:gs>
          </a:gsLst>
          <a:lin ang="5400700" scaled="0"/>
        </a:grad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32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699000" y="911700"/>
            <a:ext cx="2020800" cy="332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3844325" y="805325"/>
            <a:ext cx="2250300" cy="3540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◦"/>
              <a:defRPr sz="1800"/>
            </a:lvl1pPr>
            <a:lvl2pPr marL="914400" lvl="1" indent="-3429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2pPr>
            <a:lvl3pPr marL="1371600" lvl="2" indent="-3429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3pPr>
            <a:lvl4pPr marL="1828800" lvl="3" indent="-3429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4pPr>
            <a:lvl5pPr marL="2286000" lvl="4" indent="-3429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5pPr>
            <a:lvl6pPr marL="2743200" lvl="5" indent="-3429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6pPr>
            <a:lvl7pPr marL="3200400" lvl="6" indent="-3429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7pPr>
            <a:lvl8pPr marL="3657600" lvl="7" indent="-3429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8pPr>
            <a:lvl9pPr marL="4114800" lvl="8" indent="-342900">
              <a:spcBef>
                <a:spcPts val="1000"/>
              </a:spcBef>
              <a:spcAft>
                <a:spcPts val="1000"/>
              </a:spcAft>
              <a:buSzPts val="1800"/>
              <a:buChar char="◦"/>
              <a:defRPr sz="18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body" idx="2"/>
          </p:nvPr>
        </p:nvSpPr>
        <p:spPr>
          <a:xfrm>
            <a:off x="6436624" y="805325"/>
            <a:ext cx="2250300" cy="3540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◦"/>
              <a:defRPr sz="1800"/>
            </a:lvl1pPr>
            <a:lvl2pPr marL="914400" lvl="1" indent="-3429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2pPr>
            <a:lvl3pPr marL="1371600" lvl="2" indent="-3429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3pPr>
            <a:lvl4pPr marL="1828800" lvl="3" indent="-3429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4pPr>
            <a:lvl5pPr marL="2286000" lvl="4" indent="-3429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5pPr>
            <a:lvl6pPr marL="2743200" lvl="5" indent="-3429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6pPr>
            <a:lvl7pPr marL="3200400" lvl="6" indent="-3429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7pPr>
            <a:lvl8pPr marL="3657600" lvl="7" indent="-3429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8pPr>
            <a:lvl9pPr marL="4114800" lvl="8" indent="-342900">
              <a:spcBef>
                <a:spcPts val="1000"/>
              </a:spcBef>
              <a:spcAft>
                <a:spcPts val="1000"/>
              </a:spcAft>
              <a:buSzPts val="1800"/>
              <a:buChar char="◦"/>
              <a:defRPr sz="1800"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gradFill>
          <a:gsLst>
            <a:gs pos="0">
              <a:srgbClr val="FF8700"/>
            </a:gs>
            <a:gs pos="100000">
              <a:srgbClr val="FFD900"/>
            </a:gs>
          </a:gsLst>
          <a:lin ang="5400700" scaled="0"/>
        </a:grad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9"/>
          <p:cNvSpPr txBox="1">
            <a:spLocks noGrp="1"/>
          </p:cNvSpPr>
          <p:nvPr>
            <p:ph type="title"/>
          </p:nvPr>
        </p:nvSpPr>
        <p:spPr>
          <a:xfrm>
            <a:off x="699000" y="911700"/>
            <a:ext cx="2020800" cy="332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gradFill>
          <a:gsLst>
            <a:gs pos="0">
              <a:srgbClr val="8790B9"/>
            </a:gs>
            <a:gs pos="100000">
              <a:srgbClr val="D4ECFF"/>
            </a:gs>
          </a:gsLst>
          <a:lin ang="5400700" scaled="0"/>
        </a:grad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10"/>
          <p:cNvSpPr txBox="1">
            <a:spLocks noGrp="1"/>
          </p:cNvSpPr>
          <p:nvPr>
            <p:ph type="body" idx="1"/>
          </p:nvPr>
        </p:nvSpPr>
        <p:spPr>
          <a:xfrm>
            <a:off x="457200" y="534577"/>
            <a:ext cx="82296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spcBef>
                <a:spcPts val="360"/>
              </a:spcBef>
              <a:spcAft>
                <a:spcPts val="100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>
            <a:endParaRPr/>
          </a:p>
        </p:txBody>
      </p:sp>
      <p:sp>
        <p:nvSpPr>
          <p:cNvPr id="51" name="Google Shape;51;p10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rgbClr val="3C78D8"/>
            </a:gs>
            <a:gs pos="100000">
              <a:srgbClr val="00FFFF"/>
            </a:gs>
          </a:gsLst>
          <a:lin ang="5400700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99000" y="911700"/>
            <a:ext cx="2020800" cy="33276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Montserrat ExtraBold"/>
              <a:buNone/>
              <a:defRPr sz="26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Montserrat ExtraBold"/>
              <a:buNone/>
              <a:defRPr sz="26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Montserrat ExtraBold"/>
              <a:buNone/>
              <a:defRPr sz="26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Montserrat ExtraBold"/>
              <a:buNone/>
              <a:defRPr sz="26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Montserrat ExtraBold"/>
              <a:buNone/>
              <a:defRPr sz="26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Montserrat ExtraBold"/>
              <a:buNone/>
              <a:defRPr sz="26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Montserrat ExtraBold"/>
              <a:buNone/>
              <a:defRPr sz="26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Montserrat ExtraBold"/>
              <a:buNone/>
              <a:defRPr sz="26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Montserrat ExtraBold"/>
              <a:buNone/>
              <a:defRPr sz="26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844325" y="805325"/>
            <a:ext cx="4842600" cy="354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6830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ontserrat Light"/>
              <a:buChar char="◦"/>
              <a:defRPr sz="22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lvl="1" indent="-3683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ontserrat Light"/>
              <a:buChar char="◦"/>
              <a:defRPr sz="22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lvl="2" indent="-3683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ontserrat Light"/>
              <a:buChar char="◦"/>
              <a:defRPr sz="22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lvl="3" indent="-3683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 Light"/>
              <a:buChar char="◦"/>
              <a:defRPr sz="22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lvl="4" indent="-3683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 Light"/>
              <a:buChar char="◦"/>
              <a:defRPr sz="22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lvl="5" indent="-3683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 Light"/>
              <a:buChar char="◦"/>
              <a:defRPr sz="22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lvl="6" indent="-3683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 Light"/>
              <a:buChar char="◦"/>
              <a:defRPr sz="22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lvl="7" indent="-3683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 Light"/>
              <a:buChar char="◦"/>
              <a:defRPr sz="22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lvl="8" indent="-36830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2200"/>
              <a:buFont typeface="Montserrat Light"/>
              <a:buChar char="◦"/>
              <a:defRPr sz="22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buNone/>
              <a:defRPr sz="12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algn="r">
              <a:buNone/>
              <a:defRPr sz="12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algn="r">
              <a:buNone/>
              <a:defRPr sz="12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algn="r">
              <a:buNone/>
              <a:defRPr sz="12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algn="r">
              <a:buNone/>
              <a:defRPr sz="12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algn="r">
              <a:buNone/>
              <a:defRPr sz="12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lvl="6" algn="r">
              <a:buNone/>
              <a:defRPr sz="12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lvl="7" algn="r">
              <a:buNone/>
              <a:defRPr sz="12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lvl="8" algn="r">
              <a:buNone/>
              <a:defRPr sz="12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3" r:id="rId4"/>
    <p:sldLayoutId id="2147483655" r:id="rId5"/>
    <p:sldLayoutId id="2147483656" r:id="rId6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8.PNG"/><Relationship Id="rId4" Type="http://schemas.openxmlformats.org/officeDocument/2006/relationships/image" Target="../media/image27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7.png"/><Relationship Id="rId4" Type="http://schemas.openxmlformats.org/officeDocument/2006/relationships/image" Target="../media/image5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0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>
            <a:spLocks noGrp="1"/>
          </p:cNvSpPr>
          <p:nvPr>
            <p:ph type="ctrTitle"/>
          </p:nvPr>
        </p:nvSpPr>
        <p:spPr>
          <a:xfrm>
            <a:off x="2302050" y="694563"/>
            <a:ext cx="4539900" cy="2697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Digital Image Formation and Enhancement</a:t>
            </a:r>
            <a:endParaRPr dirty="0"/>
          </a:p>
        </p:txBody>
      </p:sp>
      <p:sp>
        <p:nvSpPr>
          <p:cNvPr id="4" name="Google Shape;67;p14">
            <a:extLst>
              <a:ext uri="{FF2B5EF4-FFF2-40B4-BE49-F238E27FC236}">
                <a16:creationId xmlns:a16="http://schemas.microsoft.com/office/drawing/2014/main" id="{C738931C-D6CC-43B6-B12F-4DAB794BFA65}"/>
              </a:ext>
            </a:extLst>
          </p:cNvPr>
          <p:cNvSpPr txBox="1">
            <a:spLocks/>
          </p:cNvSpPr>
          <p:nvPr/>
        </p:nvSpPr>
        <p:spPr>
          <a:xfrm>
            <a:off x="2273475" y="2571750"/>
            <a:ext cx="3827288" cy="1446094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l"/>
            <a:r>
              <a:rPr lang="en-GB" sz="1800" dirty="0"/>
              <a:t>Report 1</a:t>
            </a:r>
          </a:p>
          <a:p>
            <a:pPr algn="l"/>
            <a:r>
              <a:rPr lang="en-GB" sz="1800" dirty="0"/>
              <a:t>Jerico Miguel Rangel</a:t>
            </a:r>
          </a:p>
          <a:p>
            <a:pPr algn="l"/>
            <a:r>
              <a:rPr lang="en-GB" sz="1800" dirty="0"/>
              <a:t>2018-11666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125EB4-7058-4AF0-B93F-4DA06931125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p:sp>
        <p:nvSpPr>
          <p:cNvPr id="7" name="Google Shape;67;p14">
            <a:extLst>
              <a:ext uri="{FF2B5EF4-FFF2-40B4-BE49-F238E27FC236}">
                <a16:creationId xmlns:a16="http://schemas.microsoft.com/office/drawing/2014/main" id="{B604EB57-9E2C-4D78-B92F-F6E618169CE9}"/>
              </a:ext>
            </a:extLst>
          </p:cNvPr>
          <p:cNvSpPr txBox="1">
            <a:spLocks/>
          </p:cNvSpPr>
          <p:nvPr/>
        </p:nvSpPr>
        <p:spPr>
          <a:xfrm>
            <a:off x="548981" y="778668"/>
            <a:ext cx="2008482" cy="1072345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2400" dirty="0">
                <a:latin typeface="Montserrat ExtraBold" panose="020B0604020202020204" charset="0"/>
              </a:rPr>
              <a:t>Analysis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3C8E01-B6DA-4804-9584-43EA9B9C14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41832CC7-0F4D-44E9-9B45-7A0222729B1F}"/>
              </a:ext>
            </a:extLst>
          </p:cNvPr>
          <p:cNvSpPr txBox="1">
            <a:spLocks/>
          </p:cNvSpPr>
          <p:nvPr/>
        </p:nvSpPr>
        <p:spPr>
          <a:xfrm>
            <a:off x="548981" y="1226964"/>
            <a:ext cx="7693818" cy="3465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ctr" rtl="0">
              <a:lnSpc>
                <a:spcPct val="115000"/>
              </a:lnSpc>
              <a:spcBef>
                <a:spcPts val="360"/>
              </a:spcBef>
              <a:spcAft>
                <a:spcPts val="1000"/>
              </a:spcAft>
              <a:buClr>
                <a:schemeClr val="lt1"/>
              </a:buClr>
              <a:buSzPts val="1400"/>
              <a:buFont typeface="Montserrat Light"/>
              <a:buNone/>
              <a:defRPr sz="1400" b="0" i="0" u="none" strike="noStrike" cap="none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marR="0" lvl="1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marR="0" lvl="2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marR="0" lvl="3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marR="0" lvl="4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marR="0" lvl="5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marR="0" lvl="6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marR="0" lvl="7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marR="0" lvl="8" indent="-3683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algn="l">
              <a:lnSpc>
                <a:spcPct val="150000"/>
              </a:lnSpc>
              <a:buClrTx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2">
                    <a:lumMod val="10000"/>
                  </a:schemeClr>
                </a:solidFill>
              </a:rPr>
              <a:t>Color is specified in images using the third array indices from 0 to 2. </a:t>
            </a:r>
          </a:p>
          <a:p>
            <a:pPr algn="l">
              <a:lnSpc>
                <a:spcPct val="150000"/>
              </a:lnSpc>
              <a:buClrTx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2">
                    <a:lumMod val="10000"/>
                  </a:schemeClr>
                </a:solidFill>
              </a:rPr>
              <a:t>Each pixel is given a corresponding combination of colors, which is achieved by setting annular areas that can be given the specific combinations. The white background is made by giving the background a combination of all colors.</a:t>
            </a:r>
          </a:p>
          <a:p>
            <a:pPr algn="l">
              <a:lnSpc>
                <a:spcPct val="150000"/>
              </a:lnSpc>
              <a:buClrTx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2">
                    <a:lumMod val="10000"/>
                  </a:schemeClr>
                </a:solidFill>
              </a:rPr>
              <a:t>The command </a:t>
            </a:r>
            <a:r>
              <a:rPr lang="en-US" sz="1200" dirty="0" err="1">
                <a:solidFill>
                  <a:schemeClr val="tx2">
                    <a:lumMod val="10000"/>
                  </a:schemeClr>
                </a:solidFill>
              </a:rPr>
              <a:t>np.where</a:t>
            </a:r>
            <a:r>
              <a:rPr lang="en-US" sz="1200" dirty="0">
                <a:solidFill>
                  <a:schemeClr val="tx2">
                    <a:lumMod val="10000"/>
                  </a:schemeClr>
                </a:solidFill>
              </a:rPr>
              <a:t> is more efficient here for larger images, but I decided to use nested for loops to easily visualize the more general process.</a:t>
            </a:r>
          </a:p>
          <a:p>
            <a:pPr algn="l">
              <a:lnSpc>
                <a:spcPct val="150000"/>
              </a:lnSpc>
              <a:buClrTx/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tx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44380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3C78D8"/>
            </a:gs>
            <a:gs pos="100000">
              <a:srgbClr val="00FFFF"/>
            </a:gs>
          </a:gsLst>
          <a:lin ang="5400700" scaled="0"/>
        </a:gra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>
            <a:spLocks noGrp="1"/>
          </p:cNvSpPr>
          <p:nvPr>
            <p:ph type="title"/>
          </p:nvPr>
        </p:nvSpPr>
        <p:spPr>
          <a:xfrm>
            <a:off x="598988" y="805325"/>
            <a:ext cx="2020800" cy="1846143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Results</a:t>
            </a:r>
            <a:endParaRPr dirty="0"/>
          </a:p>
        </p:txBody>
      </p:sp>
      <p:sp>
        <p:nvSpPr>
          <p:cNvPr id="98" name="Google Shape;98;p1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ADDC53-2FBE-4D94-A1DB-009851C403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90869" y="572135"/>
            <a:ext cx="5538819" cy="1538706"/>
          </a:xfrm>
        </p:spPr>
        <p:txBody>
          <a:bodyPr/>
          <a:lstStyle/>
          <a:p>
            <a:pPr marL="88900" indent="0">
              <a:buNone/>
            </a:pPr>
            <a:r>
              <a:rPr lang="en-US" sz="1200" dirty="0">
                <a:solidFill>
                  <a:schemeClr val="tx2">
                    <a:lumMod val="10000"/>
                  </a:schemeClr>
                </a:solidFill>
              </a:rPr>
              <a:t>I used a very dark picture me and my friends took back in high school. </a:t>
            </a:r>
            <a:r>
              <a:rPr lang="en-GB" sz="1200" dirty="0">
                <a:solidFill>
                  <a:schemeClr val="tx2">
                    <a:lumMod val="10000"/>
                  </a:schemeClr>
                </a:solidFill>
              </a:rPr>
              <a:t>I found the most visible details when setting the input to 0, and output to 69.</a:t>
            </a:r>
          </a:p>
        </p:txBody>
      </p:sp>
      <p:sp>
        <p:nvSpPr>
          <p:cNvPr id="11" name="Google Shape;96;p18">
            <a:extLst>
              <a:ext uri="{FF2B5EF4-FFF2-40B4-BE49-F238E27FC236}">
                <a16:creationId xmlns:a16="http://schemas.microsoft.com/office/drawing/2014/main" id="{7303B712-B716-4E77-8F29-4FC30C2708EB}"/>
              </a:ext>
            </a:extLst>
          </p:cNvPr>
          <p:cNvSpPr txBox="1">
            <a:spLocks/>
          </p:cNvSpPr>
          <p:nvPr/>
        </p:nvSpPr>
        <p:spPr>
          <a:xfrm>
            <a:off x="595687" y="1252063"/>
            <a:ext cx="2020800" cy="1846143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n-GB" sz="1400" dirty="0"/>
              <a:t>Activity 3: Altering the I/O curve</a:t>
            </a:r>
          </a:p>
        </p:txBody>
      </p:sp>
      <p:pic>
        <p:nvPicPr>
          <p:cNvPr id="4" name="Picture 3" descr="A picture containing person, indoor, dark&#10;&#10;Description automatically generated">
            <a:extLst>
              <a:ext uri="{FF2B5EF4-FFF2-40B4-BE49-F238E27FC236}">
                <a16:creationId xmlns:a16="http://schemas.microsoft.com/office/drawing/2014/main" id="{48F2EA37-1B78-4678-9326-7A831001C9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6233" y="2254260"/>
            <a:ext cx="1889304" cy="2519072"/>
          </a:xfrm>
          <a:prstGeom prst="rect">
            <a:avLst/>
          </a:prstGeom>
        </p:spPr>
      </p:pic>
      <p:pic>
        <p:nvPicPr>
          <p:cNvPr id="8" name="Picture 7" descr="A picture containing person, indoor&#10;&#10;Description automatically generated">
            <a:extLst>
              <a:ext uri="{FF2B5EF4-FFF2-40B4-BE49-F238E27FC236}">
                <a16:creationId xmlns:a16="http://schemas.microsoft.com/office/drawing/2014/main" id="{07C35D98-B953-4454-8E31-E4D9819EC1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6028" y="2254260"/>
            <a:ext cx="1889304" cy="2519072"/>
          </a:xfrm>
          <a:prstGeom prst="rect">
            <a:avLst/>
          </a:prstGeom>
        </p:spPr>
      </p:pic>
      <p:pic>
        <p:nvPicPr>
          <p:cNvPr id="15" name="Picture 14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E760856A-B5B4-4516-8007-EF18D241A8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69899" y="2254260"/>
            <a:ext cx="1682064" cy="2519072"/>
          </a:xfrm>
          <a:prstGeom prst="rect">
            <a:avLst/>
          </a:prstGeom>
        </p:spPr>
      </p:pic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B90C10E3-5067-4B87-9BA2-EEE7AEFA640B}"/>
              </a:ext>
            </a:extLst>
          </p:cNvPr>
          <p:cNvSpPr txBox="1">
            <a:spLocks/>
          </p:cNvSpPr>
          <p:nvPr/>
        </p:nvSpPr>
        <p:spPr>
          <a:xfrm>
            <a:off x="5231049" y="1774377"/>
            <a:ext cx="1107352" cy="4985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ctr" rtl="0">
              <a:lnSpc>
                <a:spcPct val="115000"/>
              </a:lnSpc>
              <a:spcBef>
                <a:spcPts val="360"/>
              </a:spcBef>
              <a:spcAft>
                <a:spcPts val="1000"/>
              </a:spcAft>
              <a:buClr>
                <a:schemeClr val="lt1"/>
              </a:buClr>
              <a:buSzPts val="1400"/>
              <a:buFont typeface="Montserrat Light"/>
              <a:buNone/>
              <a:defRPr sz="1400" b="0" i="0" u="none" strike="noStrike" cap="none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marR="0" lvl="1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marR="0" lvl="2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marR="0" lvl="3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marR="0" lvl="4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marR="0" lvl="5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marR="0" lvl="6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marR="0" lvl="7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marR="0" lvl="8" indent="-3683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marL="88900" indent="0" algn="l"/>
            <a:r>
              <a:rPr lang="en-US" sz="1200" dirty="0">
                <a:solidFill>
                  <a:schemeClr val="tx2">
                    <a:lumMod val="10000"/>
                  </a:schemeClr>
                </a:solidFill>
              </a:rPr>
              <a:t>Before</a:t>
            </a:r>
            <a:br>
              <a:rPr lang="en-GB" sz="1200" dirty="0">
                <a:solidFill>
                  <a:schemeClr val="tx2">
                    <a:lumMod val="10000"/>
                  </a:schemeClr>
                </a:solidFill>
              </a:rPr>
            </a:br>
            <a:r>
              <a:rPr lang="en-GB" sz="1200" dirty="0">
                <a:solidFill>
                  <a:schemeClr val="tx2">
                    <a:lumMod val="10000"/>
                  </a:schemeClr>
                </a:solidFill>
              </a:rPr>
              <a:t>In =0, Out =0</a:t>
            </a:r>
            <a:endParaRPr lang="en-US" sz="1200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E6A14F76-D261-491F-A796-88657F96CA19}"/>
              </a:ext>
            </a:extLst>
          </p:cNvPr>
          <p:cNvSpPr txBox="1">
            <a:spLocks/>
          </p:cNvSpPr>
          <p:nvPr/>
        </p:nvSpPr>
        <p:spPr>
          <a:xfrm>
            <a:off x="7184568" y="1755757"/>
            <a:ext cx="1107352" cy="4985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ctr" rtl="0">
              <a:lnSpc>
                <a:spcPct val="115000"/>
              </a:lnSpc>
              <a:spcBef>
                <a:spcPts val="360"/>
              </a:spcBef>
              <a:spcAft>
                <a:spcPts val="1000"/>
              </a:spcAft>
              <a:buClr>
                <a:schemeClr val="lt1"/>
              </a:buClr>
              <a:buSzPts val="1400"/>
              <a:buFont typeface="Montserrat Light"/>
              <a:buNone/>
              <a:defRPr sz="1400" b="0" i="0" u="none" strike="noStrike" cap="none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marR="0" lvl="1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marR="0" lvl="2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marR="0" lvl="3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marR="0" lvl="4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marR="0" lvl="5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marR="0" lvl="6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marR="0" lvl="7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marR="0" lvl="8" indent="-3683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marL="88900" indent="0" algn="l"/>
            <a:r>
              <a:rPr lang="en-US" sz="1200" dirty="0">
                <a:solidFill>
                  <a:schemeClr val="tx2">
                    <a:lumMod val="10000"/>
                  </a:schemeClr>
                </a:solidFill>
              </a:rPr>
              <a:t>After</a:t>
            </a:r>
            <a:br>
              <a:rPr lang="en-GB" sz="1200" dirty="0">
                <a:solidFill>
                  <a:schemeClr val="tx2">
                    <a:lumMod val="10000"/>
                  </a:schemeClr>
                </a:solidFill>
              </a:rPr>
            </a:br>
            <a:r>
              <a:rPr lang="en-GB" sz="1200" dirty="0">
                <a:solidFill>
                  <a:schemeClr val="tx2">
                    <a:lumMod val="10000"/>
                  </a:schemeClr>
                </a:solidFill>
              </a:rPr>
              <a:t>In=0, Out=69</a:t>
            </a:r>
            <a:endParaRPr lang="en-US" sz="1200" dirty="0">
              <a:solidFill>
                <a:schemeClr val="tx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76595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125EB4-7058-4AF0-B93F-4DA06931125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  <p:sp>
        <p:nvSpPr>
          <p:cNvPr id="7" name="Google Shape;67;p14">
            <a:extLst>
              <a:ext uri="{FF2B5EF4-FFF2-40B4-BE49-F238E27FC236}">
                <a16:creationId xmlns:a16="http://schemas.microsoft.com/office/drawing/2014/main" id="{B604EB57-9E2C-4D78-B92F-F6E618169CE9}"/>
              </a:ext>
            </a:extLst>
          </p:cNvPr>
          <p:cNvSpPr txBox="1">
            <a:spLocks/>
          </p:cNvSpPr>
          <p:nvPr/>
        </p:nvSpPr>
        <p:spPr>
          <a:xfrm>
            <a:off x="548981" y="778668"/>
            <a:ext cx="2008482" cy="1072345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2400" dirty="0">
                <a:latin typeface="Montserrat ExtraBold" panose="020B0604020202020204" charset="0"/>
              </a:rPr>
              <a:t>Analysis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9049D8-A21F-4452-97FF-F639D4E702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5250E7EE-4278-437F-89A1-9C57D3E25A25}"/>
              </a:ext>
            </a:extLst>
          </p:cNvPr>
          <p:cNvSpPr txBox="1">
            <a:spLocks/>
          </p:cNvSpPr>
          <p:nvPr/>
        </p:nvSpPr>
        <p:spPr>
          <a:xfrm>
            <a:off x="548981" y="1029145"/>
            <a:ext cx="7693818" cy="3465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ctr" rtl="0">
              <a:lnSpc>
                <a:spcPct val="115000"/>
              </a:lnSpc>
              <a:spcBef>
                <a:spcPts val="360"/>
              </a:spcBef>
              <a:spcAft>
                <a:spcPts val="1000"/>
              </a:spcAft>
              <a:buClr>
                <a:schemeClr val="lt1"/>
              </a:buClr>
              <a:buSzPts val="1400"/>
              <a:buFont typeface="Montserrat Light"/>
              <a:buNone/>
              <a:defRPr sz="1400" b="0" i="0" u="none" strike="noStrike" cap="none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marR="0" lvl="1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marR="0" lvl="2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marR="0" lvl="3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marR="0" lvl="4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marR="0" lvl="5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marR="0" lvl="6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marR="0" lvl="7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marR="0" lvl="8" indent="-3683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algn="l">
              <a:lnSpc>
                <a:spcPct val="150000"/>
              </a:lnSpc>
              <a:buClrTx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2">
                    <a:lumMod val="10000"/>
                  </a:schemeClr>
                </a:solidFill>
              </a:rPr>
              <a:t>Altering the input-output curve helps distribute the grayscale histogram more evenly. This gives the image better contrast, which makes details much easier to see.</a:t>
            </a:r>
          </a:p>
          <a:p>
            <a:pPr algn="l">
              <a:lnSpc>
                <a:spcPct val="150000"/>
              </a:lnSpc>
              <a:buClrTx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2">
                    <a:lumMod val="10000"/>
                  </a:schemeClr>
                </a:solidFill>
              </a:rPr>
              <a:t>The image I used had a histogram which was heavily skewed towards the darker </a:t>
            </a:r>
            <a:r>
              <a:rPr lang="en-US" sz="1200" dirty="0" err="1">
                <a:solidFill>
                  <a:schemeClr val="tx2">
                    <a:lumMod val="10000"/>
                  </a:schemeClr>
                </a:solidFill>
              </a:rPr>
              <a:t>graylevels</a:t>
            </a:r>
            <a:r>
              <a:rPr lang="en-US" sz="1200" dirty="0">
                <a:solidFill>
                  <a:schemeClr val="tx2">
                    <a:lumMod val="10000"/>
                  </a:schemeClr>
                </a:solidFill>
              </a:rPr>
              <a:t> or lower values. Keeping the input similar but the output at 69, I am effectively increasing the grayscale value of all pixels, making the image much brighter.</a:t>
            </a:r>
          </a:p>
          <a:p>
            <a:pPr marL="228600" indent="0" algn="l">
              <a:lnSpc>
                <a:spcPct val="150000"/>
              </a:lnSpc>
              <a:buClrTx/>
            </a:pPr>
            <a:endParaRPr lang="en-US" sz="1200" dirty="0">
              <a:solidFill>
                <a:schemeClr val="tx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7235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3C78D8"/>
            </a:gs>
            <a:gs pos="100000">
              <a:srgbClr val="00FFFF"/>
            </a:gs>
          </a:gsLst>
          <a:lin ang="5400700" scaled="0"/>
        </a:gra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>
            <a:spLocks noGrp="1"/>
          </p:cNvSpPr>
          <p:nvPr>
            <p:ph type="title"/>
          </p:nvPr>
        </p:nvSpPr>
        <p:spPr>
          <a:xfrm>
            <a:off x="598988" y="805325"/>
            <a:ext cx="2020800" cy="1846143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Results</a:t>
            </a:r>
            <a:endParaRPr dirty="0"/>
          </a:p>
        </p:txBody>
      </p:sp>
      <p:sp>
        <p:nvSpPr>
          <p:cNvPr id="98" name="Google Shape;98;p1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ADDC53-2FBE-4D94-A1DB-009851C403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26067" y="561835"/>
            <a:ext cx="2975602" cy="1538706"/>
          </a:xfrm>
        </p:spPr>
        <p:txBody>
          <a:bodyPr/>
          <a:lstStyle/>
          <a:p>
            <a:pPr marL="88900" indent="0">
              <a:buNone/>
            </a:pPr>
            <a:r>
              <a:rPr lang="en-US" sz="1200" dirty="0">
                <a:solidFill>
                  <a:schemeClr val="tx2">
                    <a:lumMod val="10000"/>
                  </a:schemeClr>
                </a:solidFill>
              </a:rPr>
              <a:t>Using the dark picture again, I read and convert the image to greyscale. Shown below is the result after enhancing via </a:t>
            </a:r>
            <a:r>
              <a:rPr lang="en-US" sz="1200" dirty="0" err="1">
                <a:solidFill>
                  <a:schemeClr val="tx2">
                    <a:lumMod val="10000"/>
                  </a:schemeClr>
                </a:solidFill>
              </a:rPr>
              <a:t>backprojection</a:t>
            </a:r>
            <a:r>
              <a:rPr lang="en-US" sz="1200" dirty="0">
                <a:solidFill>
                  <a:schemeClr val="tx2">
                    <a:lumMod val="10000"/>
                  </a:schemeClr>
                </a:solidFill>
              </a:rPr>
              <a:t>. </a:t>
            </a:r>
            <a:endParaRPr lang="en-GB" sz="1200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11" name="Google Shape;96;p18">
            <a:extLst>
              <a:ext uri="{FF2B5EF4-FFF2-40B4-BE49-F238E27FC236}">
                <a16:creationId xmlns:a16="http://schemas.microsoft.com/office/drawing/2014/main" id="{7303B712-B716-4E77-8F29-4FC30C2708EB}"/>
              </a:ext>
            </a:extLst>
          </p:cNvPr>
          <p:cNvSpPr txBox="1">
            <a:spLocks/>
          </p:cNvSpPr>
          <p:nvPr/>
        </p:nvSpPr>
        <p:spPr>
          <a:xfrm>
            <a:off x="598988" y="1331188"/>
            <a:ext cx="2020800" cy="1846143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n-GB" sz="1400" dirty="0"/>
              <a:t>Activity 4: Histogram </a:t>
            </a:r>
            <a:r>
              <a:rPr lang="en-GB" sz="1400" dirty="0" err="1"/>
              <a:t>Backprojection</a:t>
            </a:r>
            <a:r>
              <a:rPr lang="en-GB" sz="1400" dirty="0"/>
              <a:t> on Grayscale Images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B90C10E3-5067-4B87-9BA2-EEE7AEFA640B}"/>
              </a:ext>
            </a:extLst>
          </p:cNvPr>
          <p:cNvSpPr txBox="1">
            <a:spLocks/>
          </p:cNvSpPr>
          <p:nvPr/>
        </p:nvSpPr>
        <p:spPr>
          <a:xfrm>
            <a:off x="3945780" y="4635420"/>
            <a:ext cx="1107352" cy="4985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ctr" rtl="0">
              <a:lnSpc>
                <a:spcPct val="115000"/>
              </a:lnSpc>
              <a:spcBef>
                <a:spcPts val="360"/>
              </a:spcBef>
              <a:spcAft>
                <a:spcPts val="1000"/>
              </a:spcAft>
              <a:buClr>
                <a:schemeClr val="lt1"/>
              </a:buClr>
              <a:buSzPts val="1400"/>
              <a:buFont typeface="Montserrat Light"/>
              <a:buNone/>
              <a:defRPr sz="1400" b="0" i="0" u="none" strike="noStrike" cap="none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marR="0" lvl="1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marR="0" lvl="2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marR="0" lvl="3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marR="0" lvl="4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marR="0" lvl="5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marR="0" lvl="6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marR="0" lvl="7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marR="0" lvl="8" indent="-3683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marL="88900" indent="0" algn="l"/>
            <a:r>
              <a:rPr lang="en-US" sz="1200" dirty="0">
                <a:solidFill>
                  <a:schemeClr val="tx2">
                    <a:lumMod val="10000"/>
                  </a:schemeClr>
                </a:solidFill>
              </a:rPr>
              <a:t>Before</a:t>
            </a:r>
            <a:br>
              <a:rPr lang="en-GB" sz="1200" dirty="0">
                <a:solidFill>
                  <a:schemeClr val="tx2">
                    <a:lumMod val="10000"/>
                  </a:schemeClr>
                </a:solidFill>
              </a:rPr>
            </a:br>
            <a:endParaRPr lang="en-US" sz="1200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E7A78B7A-0CCA-42FE-BEB0-E4F307E44EA3}"/>
              </a:ext>
            </a:extLst>
          </p:cNvPr>
          <p:cNvSpPr txBox="1">
            <a:spLocks/>
          </p:cNvSpPr>
          <p:nvPr/>
        </p:nvSpPr>
        <p:spPr>
          <a:xfrm>
            <a:off x="6860192" y="4524080"/>
            <a:ext cx="1107352" cy="4985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ctr" rtl="0">
              <a:lnSpc>
                <a:spcPct val="115000"/>
              </a:lnSpc>
              <a:spcBef>
                <a:spcPts val="360"/>
              </a:spcBef>
              <a:spcAft>
                <a:spcPts val="1000"/>
              </a:spcAft>
              <a:buClr>
                <a:schemeClr val="lt1"/>
              </a:buClr>
              <a:buSzPts val="1400"/>
              <a:buFont typeface="Montserrat Light"/>
              <a:buNone/>
              <a:defRPr sz="1400" b="0" i="0" u="none" strike="noStrike" cap="none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marR="0" lvl="1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marR="0" lvl="2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marR="0" lvl="3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marR="0" lvl="4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marR="0" lvl="5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marR="0" lvl="6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marR="0" lvl="7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marR="0" lvl="8" indent="-3683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marL="88900" indent="0" algn="l"/>
            <a:r>
              <a:rPr lang="en-US" sz="1200" dirty="0">
                <a:solidFill>
                  <a:schemeClr val="tx2">
                    <a:lumMod val="10000"/>
                  </a:schemeClr>
                </a:solidFill>
              </a:rPr>
              <a:t>After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783FCF3-7CEC-4EA2-B5CC-DA95642107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726" y="2044639"/>
            <a:ext cx="2147912" cy="2590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D4045A0F-9C13-4F41-9AA2-23D79E3CD5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4688" y="2044639"/>
            <a:ext cx="2147913" cy="2590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D109C92-248B-4315-8D48-373F790868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90869" y="944703"/>
            <a:ext cx="2400300" cy="96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2054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125EB4-7058-4AF0-B93F-4DA06931125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8331353D-F2D1-471B-9D36-1CDF3B487372}"/>
              </a:ext>
            </a:extLst>
          </p:cNvPr>
          <p:cNvSpPr txBox="1">
            <a:spLocks/>
          </p:cNvSpPr>
          <p:nvPr/>
        </p:nvSpPr>
        <p:spPr>
          <a:xfrm>
            <a:off x="420184" y="545458"/>
            <a:ext cx="8060400" cy="9333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ctr" rtl="0">
              <a:lnSpc>
                <a:spcPct val="115000"/>
              </a:lnSpc>
              <a:spcBef>
                <a:spcPts val="360"/>
              </a:spcBef>
              <a:spcAft>
                <a:spcPts val="1000"/>
              </a:spcAft>
              <a:buClr>
                <a:schemeClr val="lt1"/>
              </a:buClr>
              <a:buSzPts val="1400"/>
              <a:buFont typeface="Montserrat Light"/>
              <a:buNone/>
              <a:defRPr sz="1400" b="0" i="0" u="none" strike="noStrike" cap="none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marR="0" lvl="1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marR="0" lvl="2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marR="0" lvl="3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marR="0" lvl="4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marR="0" lvl="5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marR="0" lvl="6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marR="0" lvl="7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marR="0" lvl="8" indent="-3683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marL="88900" indent="0"/>
            <a:r>
              <a:rPr lang="en-US" sz="1200" dirty="0">
                <a:solidFill>
                  <a:schemeClr val="tx2">
                    <a:lumMod val="10000"/>
                  </a:schemeClr>
                </a:solidFill>
              </a:rPr>
              <a:t>The first step was to take the PDF and CDF of the greyscale image.</a:t>
            </a:r>
            <a:endParaRPr lang="en-GB" sz="1200" dirty="0">
              <a:solidFill>
                <a:schemeClr val="tx2">
                  <a:lumMod val="10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23F18BF-63CD-4894-A903-C491BC61F2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901" y="1444881"/>
            <a:ext cx="3418875" cy="541604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9BFD8708-4FDD-4B02-8176-C20E08E98D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725" y="2046974"/>
            <a:ext cx="3090712" cy="2031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C404DC4-5F0B-47A9-9610-A40EFEB23E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6924" y="1448932"/>
            <a:ext cx="3251175" cy="598042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53DFAF5A-5633-4AB0-8E80-FCE5FE48A8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0825" y="2046974"/>
            <a:ext cx="3037729" cy="2031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253FC56D-BDD0-43C0-8426-A90487A9FE90}"/>
              </a:ext>
            </a:extLst>
          </p:cNvPr>
          <p:cNvSpPr txBox="1">
            <a:spLocks/>
          </p:cNvSpPr>
          <p:nvPr/>
        </p:nvSpPr>
        <p:spPr>
          <a:xfrm>
            <a:off x="1093242" y="4138502"/>
            <a:ext cx="2884195" cy="4985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ctr" rtl="0">
              <a:lnSpc>
                <a:spcPct val="115000"/>
              </a:lnSpc>
              <a:spcBef>
                <a:spcPts val="360"/>
              </a:spcBef>
              <a:spcAft>
                <a:spcPts val="1000"/>
              </a:spcAft>
              <a:buClr>
                <a:schemeClr val="lt1"/>
              </a:buClr>
              <a:buSzPts val="1400"/>
              <a:buFont typeface="Montserrat Light"/>
              <a:buNone/>
              <a:defRPr sz="1400" b="0" i="0" u="none" strike="noStrike" cap="none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marR="0" lvl="1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marR="0" lvl="2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marR="0" lvl="3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marR="0" lvl="4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marR="0" lvl="5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marR="0" lvl="6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marR="0" lvl="7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marR="0" lvl="8" indent="-3683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marL="88900" indent="0"/>
            <a:r>
              <a:rPr lang="en-US" sz="1200" dirty="0">
                <a:solidFill>
                  <a:schemeClr val="tx2">
                    <a:lumMod val="10000"/>
                  </a:schemeClr>
                </a:solidFill>
              </a:rPr>
              <a:t>PDF(Greyscale normalized probability distribution  function)</a:t>
            </a:r>
            <a:br>
              <a:rPr lang="en-GB" sz="1200" dirty="0">
                <a:solidFill>
                  <a:schemeClr val="tx2">
                    <a:lumMod val="10000"/>
                  </a:schemeClr>
                </a:solidFill>
              </a:rPr>
            </a:br>
            <a:endParaRPr lang="en-US" sz="1200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3EBC48B4-6DBF-4832-A27C-7E95151FADE5}"/>
              </a:ext>
            </a:extLst>
          </p:cNvPr>
          <p:cNvSpPr txBox="1">
            <a:spLocks/>
          </p:cNvSpPr>
          <p:nvPr/>
        </p:nvSpPr>
        <p:spPr>
          <a:xfrm>
            <a:off x="5643540" y="4045361"/>
            <a:ext cx="2067496" cy="4985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ctr" rtl="0">
              <a:lnSpc>
                <a:spcPct val="115000"/>
              </a:lnSpc>
              <a:spcBef>
                <a:spcPts val="360"/>
              </a:spcBef>
              <a:spcAft>
                <a:spcPts val="1000"/>
              </a:spcAft>
              <a:buClr>
                <a:schemeClr val="lt1"/>
              </a:buClr>
              <a:buSzPts val="1400"/>
              <a:buFont typeface="Montserrat Light"/>
              <a:buNone/>
              <a:defRPr sz="1400" b="0" i="0" u="none" strike="noStrike" cap="none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marR="0" lvl="1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marR="0" lvl="2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marR="0" lvl="3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marR="0" lvl="4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marR="0" lvl="5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marR="0" lvl="6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marR="0" lvl="7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marR="0" lvl="8" indent="-3683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marL="88900" indent="0"/>
            <a:r>
              <a:rPr lang="en-US" sz="1200" dirty="0">
                <a:solidFill>
                  <a:schemeClr val="tx2">
                    <a:lumMod val="10000"/>
                  </a:schemeClr>
                </a:solidFill>
              </a:rPr>
              <a:t>CDF (Cumulative distribution function)</a:t>
            </a:r>
          </a:p>
        </p:txBody>
      </p:sp>
    </p:spTree>
    <p:extLst>
      <p:ext uri="{BB962C8B-B14F-4D97-AF65-F5344CB8AC3E}">
        <p14:creationId xmlns:p14="http://schemas.microsoft.com/office/powerpoint/2010/main" val="4696505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125EB4-7058-4AF0-B93F-4DA06931125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8331353D-F2D1-471B-9D36-1CDF3B487372}"/>
              </a:ext>
            </a:extLst>
          </p:cNvPr>
          <p:cNvSpPr txBox="1">
            <a:spLocks/>
          </p:cNvSpPr>
          <p:nvPr/>
        </p:nvSpPr>
        <p:spPr>
          <a:xfrm>
            <a:off x="542584" y="909956"/>
            <a:ext cx="4526216" cy="1291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ctr" rtl="0">
              <a:lnSpc>
                <a:spcPct val="115000"/>
              </a:lnSpc>
              <a:spcBef>
                <a:spcPts val="360"/>
              </a:spcBef>
              <a:spcAft>
                <a:spcPts val="1000"/>
              </a:spcAft>
              <a:buClr>
                <a:schemeClr val="lt1"/>
              </a:buClr>
              <a:buSzPts val="1400"/>
              <a:buFont typeface="Montserrat Light"/>
              <a:buNone/>
              <a:defRPr sz="1400" b="0" i="0" u="none" strike="noStrike" cap="none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marR="0" lvl="1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marR="0" lvl="2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marR="0" lvl="3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marR="0" lvl="4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marR="0" lvl="5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marR="0" lvl="6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marR="0" lvl="7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marR="0" lvl="8" indent="-3683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marL="88900" indent="0"/>
            <a:r>
              <a:rPr lang="en-US" sz="1200" dirty="0">
                <a:solidFill>
                  <a:schemeClr val="tx2">
                    <a:lumMod val="10000"/>
                  </a:schemeClr>
                </a:solidFill>
              </a:rPr>
              <a:t>Afterwards, we interpolate the old CDF with the desired one, </a:t>
            </a:r>
            <a:r>
              <a:rPr lang="en-US" sz="1200" dirty="0" err="1">
                <a:solidFill>
                  <a:schemeClr val="tx2">
                    <a:lumMod val="10000"/>
                  </a:schemeClr>
                </a:solidFill>
              </a:rPr>
              <a:t>desCDF</a:t>
            </a:r>
            <a:r>
              <a:rPr lang="en-US" sz="1200" dirty="0">
                <a:solidFill>
                  <a:schemeClr val="tx2">
                    <a:lumMod val="10000"/>
                  </a:schemeClr>
                </a:solidFill>
              </a:rPr>
              <a:t>. We can then adjust each pixel in the original image using the new greyscale, </a:t>
            </a:r>
            <a:r>
              <a:rPr lang="en-US" sz="1200" dirty="0" err="1">
                <a:solidFill>
                  <a:schemeClr val="tx2">
                    <a:lumMod val="10000"/>
                  </a:schemeClr>
                </a:solidFill>
              </a:rPr>
              <a:t>newGS</a:t>
            </a:r>
            <a:r>
              <a:rPr lang="en-US" sz="1200" dirty="0">
                <a:solidFill>
                  <a:schemeClr val="tx2">
                    <a:lumMod val="10000"/>
                  </a:schemeClr>
                </a:solidFill>
              </a:rPr>
              <a:t>.</a:t>
            </a:r>
          </a:p>
          <a:p>
            <a:pPr marL="88900" indent="0"/>
            <a:r>
              <a:rPr lang="en-US" sz="1200" dirty="0">
                <a:solidFill>
                  <a:schemeClr val="tx2">
                    <a:lumMod val="10000"/>
                  </a:schemeClr>
                </a:solidFill>
              </a:rPr>
              <a:t>We then end up with the enhanced image, with the corresponding new PDF and CDF shown below.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3EBC48B4-6DBF-4832-A27C-7E95151FADE5}"/>
              </a:ext>
            </a:extLst>
          </p:cNvPr>
          <p:cNvSpPr txBox="1">
            <a:spLocks/>
          </p:cNvSpPr>
          <p:nvPr/>
        </p:nvSpPr>
        <p:spPr>
          <a:xfrm>
            <a:off x="5076841" y="4156533"/>
            <a:ext cx="2067496" cy="4985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ctr" rtl="0">
              <a:lnSpc>
                <a:spcPct val="115000"/>
              </a:lnSpc>
              <a:spcBef>
                <a:spcPts val="360"/>
              </a:spcBef>
              <a:spcAft>
                <a:spcPts val="1000"/>
              </a:spcAft>
              <a:buClr>
                <a:schemeClr val="lt1"/>
              </a:buClr>
              <a:buSzPts val="1400"/>
              <a:buFont typeface="Montserrat Light"/>
              <a:buNone/>
              <a:defRPr sz="1400" b="0" i="0" u="none" strike="noStrike" cap="none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marR="0" lvl="1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marR="0" lvl="2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marR="0" lvl="3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marR="0" lvl="4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marR="0" lvl="5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marR="0" lvl="6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marR="0" lvl="7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marR="0" lvl="8" indent="-3683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marL="88900" indent="0"/>
            <a:r>
              <a:rPr lang="en-US" sz="1200" dirty="0">
                <a:solidFill>
                  <a:schemeClr val="tx2">
                    <a:lumMod val="10000"/>
                  </a:schemeClr>
                </a:solidFill>
              </a:rPr>
              <a:t>New CDF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75708E2-6F77-403F-A65B-1E3AA25891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7867" y="599962"/>
            <a:ext cx="2907642" cy="1683150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18266A70-12E0-4652-AAE5-D3884B7DB5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563" y="2399348"/>
            <a:ext cx="2673978" cy="1757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801C077-0D76-402B-B5F8-3B3806B2C4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3600" y="2399348"/>
            <a:ext cx="2673978" cy="1787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DF686C54-83A1-4C87-89E0-4DD7C5D19EE1}"/>
              </a:ext>
            </a:extLst>
          </p:cNvPr>
          <p:cNvSpPr txBox="1">
            <a:spLocks/>
          </p:cNvSpPr>
          <p:nvPr/>
        </p:nvSpPr>
        <p:spPr>
          <a:xfrm>
            <a:off x="1621536" y="4156533"/>
            <a:ext cx="2067496" cy="4985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ctr" rtl="0">
              <a:lnSpc>
                <a:spcPct val="115000"/>
              </a:lnSpc>
              <a:spcBef>
                <a:spcPts val="360"/>
              </a:spcBef>
              <a:spcAft>
                <a:spcPts val="1000"/>
              </a:spcAft>
              <a:buClr>
                <a:schemeClr val="lt1"/>
              </a:buClr>
              <a:buSzPts val="1400"/>
              <a:buFont typeface="Montserrat Light"/>
              <a:buNone/>
              <a:defRPr sz="1400" b="0" i="0" u="none" strike="noStrike" cap="none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marR="0" lvl="1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marR="0" lvl="2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marR="0" lvl="3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marR="0" lvl="4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marR="0" lvl="5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marR="0" lvl="6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marR="0" lvl="7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marR="0" lvl="8" indent="-3683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marL="88900" indent="0"/>
            <a:r>
              <a:rPr lang="en-US" sz="1200" dirty="0">
                <a:solidFill>
                  <a:schemeClr val="tx2">
                    <a:lumMod val="10000"/>
                  </a:schemeClr>
                </a:solidFill>
              </a:rPr>
              <a:t>New PDF</a:t>
            </a:r>
          </a:p>
        </p:txBody>
      </p:sp>
    </p:spTree>
    <p:extLst>
      <p:ext uri="{BB962C8B-B14F-4D97-AF65-F5344CB8AC3E}">
        <p14:creationId xmlns:p14="http://schemas.microsoft.com/office/powerpoint/2010/main" val="8728648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125EB4-7058-4AF0-B93F-4DA06931125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  <p:sp>
        <p:nvSpPr>
          <p:cNvPr id="7" name="Google Shape;67;p14">
            <a:extLst>
              <a:ext uri="{FF2B5EF4-FFF2-40B4-BE49-F238E27FC236}">
                <a16:creationId xmlns:a16="http://schemas.microsoft.com/office/drawing/2014/main" id="{B604EB57-9E2C-4D78-B92F-F6E618169CE9}"/>
              </a:ext>
            </a:extLst>
          </p:cNvPr>
          <p:cNvSpPr txBox="1">
            <a:spLocks/>
          </p:cNvSpPr>
          <p:nvPr/>
        </p:nvSpPr>
        <p:spPr>
          <a:xfrm>
            <a:off x="548981" y="778668"/>
            <a:ext cx="2008482" cy="1072345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2400" dirty="0">
                <a:latin typeface="Montserrat ExtraBold" panose="020B0604020202020204" charset="0"/>
              </a:rPr>
              <a:t>Analysis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DD5940-6447-42BF-8E68-F71479AD88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71BF9DCE-41EA-4884-8561-30DCED3B96B2}"/>
              </a:ext>
            </a:extLst>
          </p:cNvPr>
          <p:cNvSpPr txBox="1">
            <a:spLocks/>
          </p:cNvSpPr>
          <p:nvPr/>
        </p:nvSpPr>
        <p:spPr>
          <a:xfrm>
            <a:off x="548981" y="1065145"/>
            <a:ext cx="7693818" cy="3465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ctr" rtl="0">
              <a:lnSpc>
                <a:spcPct val="115000"/>
              </a:lnSpc>
              <a:spcBef>
                <a:spcPts val="360"/>
              </a:spcBef>
              <a:spcAft>
                <a:spcPts val="1000"/>
              </a:spcAft>
              <a:buClr>
                <a:schemeClr val="lt1"/>
              </a:buClr>
              <a:buSzPts val="1400"/>
              <a:buFont typeface="Montserrat Light"/>
              <a:buNone/>
              <a:defRPr sz="1400" b="0" i="0" u="none" strike="noStrike" cap="none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marR="0" lvl="1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marR="0" lvl="2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marR="0" lvl="3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marR="0" lvl="4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marR="0" lvl="5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marR="0" lvl="6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marR="0" lvl="7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marR="0" lvl="8" indent="-3683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algn="l">
              <a:lnSpc>
                <a:spcPct val="150000"/>
              </a:lnSpc>
              <a:buClrTx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2">
                    <a:lumMod val="10000"/>
                  </a:schemeClr>
                </a:solidFill>
              </a:rPr>
              <a:t>Similar to altering the input-output curve, we improve the contrast of the image by spreading out the grayscale histogram. We make it more centered instead of left-skewed. </a:t>
            </a:r>
          </a:p>
          <a:p>
            <a:pPr algn="l">
              <a:lnSpc>
                <a:spcPct val="150000"/>
              </a:lnSpc>
              <a:buClrTx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2">
                    <a:lumMod val="10000"/>
                  </a:schemeClr>
                </a:solidFill>
              </a:rPr>
              <a:t>Looking at the CDFs, the new CDF is much more linear and gradual in its increase. Left-skewed and right-skewed CDFs follow more exponential/drastic increases along the initial or final values of the CDF respectively.</a:t>
            </a:r>
          </a:p>
          <a:p>
            <a:pPr algn="l">
              <a:lnSpc>
                <a:spcPct val="150000"/>
              </a:lnSpc>
              <a:buClrTx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2">
                    <a:lumMod val="10000"/>
                  </a:schemeClr>
                </a:solidFill>
              </a:rPr>
              <a:t>The process is straightforward, but several pitfalls can be found such as the re-scaling of the final image, the setting of byte limits, and understanding how to use the acquired </a:t>
            </a:r>
            <a:r>
              <a:rPr lang="en-US" sz="1200" dirty="0" err="1">
                <a:solidFill>
                  <a:schemeClr val="tx2">
                    <a:lumMod val="10000"/>
                  </a:schemeClr>
                </a:solidFill>
              </a:rPr>
              <a:t>newGS</a:t>
            </a:r>
            <a:r>
              <a:rPr lang="en-US" sz="1200" dirty="0">
                <a:solidFill>
                  <a:schemeClr val="tx2">
                    <a:lumMod val="10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175123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3C78D8"/>
            </a:gs>
            <a:gs pos="100000">
              <a:srgbClr val="00FFFF"/>
            </a:gs>
          </a:gsLst>
          <a:lin ang="5400700" scaled="0"/>
        </a:gra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>
            <a:spLocks noGrp="1"/>
          </p:cNvSpPr>
          <p:nvPr>
            <p:ph type="title"/>
          </p:nvPr>
        </p:nvSpPr>
        <p:spPr>
          <a:xfrm>
            <a:off x="598988" y="805325"/>
            <a:ext cx="2020800" cy="1846143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Results</a:t>
            </a:r>
            <a:endParaRPr dirty="0"/>
          </a:p>
        </p:txBody>
      </p:sp>
      <p:sp>
        <p:nvSpPr>
          <p:cNvPr id="98" name="Google Shape;98;p1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ADDC53-2FBE-4D94-A1DB-009851C403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26869" y="345435"/>
            <a:ext cx="5538819" cy="1538706"/>
          </a:xfrm>
        </p:spPr>
        <p:txBody>
          <a:bodyPr/>
          <a:lstStyle/>
          <a:p>
            <a:pPr marL="88900" indent="0">
              <a:buNone/>
            </a:pPr>
            <a:r>
              <a:rPr lang="en-US" sz="1200" dirty="0">
                <a:solidFill>
                  <a:schemeClr val="tx2">
                    <a:lumMod val="10000"/>
                  </a:schemeClr>
                </a:solidFill>
              </a:rPr>
              <a:t>For contrast stretching, we take the PDF and CDF of the greyscale image and use the formula </a:t>
            </a:r>
            <a:r>
              <a:rPr lang="en-GB" sz="1200" dirty="0">
                <a:solidFill>
                  <a:schemeClr val="tx2">
                    <a:lumMod val="10000"/>
                  </a:schemeClr>
                </a:solidFill>
              </a:rPr>
              <a:t>                                     to adjust each pixel in the image.</a:t>
            </a:r>
            <a:endParaRPr lang="en-US" sz="1200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11" name="Google Shape;96;p18">
            <a:extLst>
              <a:ext uri="{FF2B5EF4-FFF2-40B4-BE49-F238E27FC236}">
                <a16:creationId xmlns:a16="http://schemas.microsoft.com/office/drawing/2014/main" id="{7303B712-B716-4E77-8F29-4FC30C2708EB}"/>
              </a:ext>
            </a:extLst>
          </p:cNvPr>
          <p:cNvSpPr txBox="1">
            <a:spLocks/>
          </p:cNvSpPr>
          <p:nvPr/>
        </p:nvSpPr>
        <p:spPr>
          <a:xfrm>
            <a:off x="598988" y="1331188"/>
            <a:ext cx="2020800" cy="1846143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n-GB" sz="1400" dirty="0"/>
              <a:t>Activity 5: Contrast Enhancement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4ABF98-5A63-408D-8EA2-85FDE4E0684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730"/>
          <a:stretch/>
        </p:blipFill>
        <p:spPr>
          <a:xfrm>
            <a:off x="5703037" y="1028225"/>
            <a:ext cx="1381125" cy="37406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46927F3-EDE2-40B6-B2EB-CF8E1A7035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0806" y="1616446"/>
            <a:ext cx="3826238" cy="340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9858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125EB4-7058-4AF0-B93F-4DA06931125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  <p:pic>
        <p:nvPicPr>
          <p:cNvPr id="16" name="Picture 15" descr="A picture containing text, nature&#10;&#10;Description automatically generated">
            <a:extLst>
              <a:ext uri="{FF2B5EF4-FFF2-40B4-BE49-F238E27FC236}">
                <a16:creationId xmlns:a16="http://schemas.microsoft.com/office/drawing/2014/main" id="{27C42B9A-65E6-4B31-9F46-B8F7078B01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777" y="1823731"/>
            <a:ext cx="1832434" cy="2131201"/>
          </a:xfrm>
          <a:prstGeom prst="rect">
            <a:avLst/>
          </a:prstGeom>
        </p:spPr>
      </p:pic>
      <p:pic>
        <p:nvPicPr>
          <p:cNvPr id="18" name="Picture 17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FA6BA247-B89E-4AC8-B946-909419EB00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5284" y="1823731"/>
            <a:ext cx="1818955" cy="2131201"/>
          </a:xfrm>
          <a:prstGeom prst="rect">
            <a:avLst/>
          </a:prstGeom>
        </p:spPr>
      </p:pic>
      <p:pic>
        <p:nvPicPr>
          <p:cNvPr id="20" name="Picture 19" descr="A picture containing diagram&#10;&#10;Description automatically generated">
            <a:extLst>
              <a:ext uri="{FF2B5EF4-FFF2-40B4-BE49-F238E27FC236}">
                <a16:creationId xmlns:a16="http://schemas.microsoft.com/office/drawing/2014/main" id="{3077905E-BE20-486D-B2FD-9CB62CF659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9763" y="1816533"/>
            <a:ext cx="1886636" cy="2131200"/>
          </a:xfrm>
          <a:prstGeom prst="rect">
            <a:avLst/>
          </a:prstGeom>
        </p:spPr>
      </p:pic>
      <p:pic>
        <p:nvPicPr>
          <p:cNvPr id="22" name="Picture 21" descr="A picture containing diagram&#10;&#10;Description automatically generated">
            <a:extLst>
              <a:ext uri="{FF2B5EF4-FFF2-40B4-BE49-F238E27FC236}">
                <a16:creationId xmlns:a16="http://schemas.microsoft.com/office/drawing/2014/main" id="{05BD03C4-6277-4D3C-8EB7-1178475105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4961" y="1816533"/>
            <a:ext cx="1743262" cy="2131200"/>
          </a:xfrm>
          <a:prstGeom prst="rect">
            <a:avLst/>
          </a:prstGeom>
        </p:spPr>
      </p:pic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4E1FBDA1-6525-47A7-B62E-CCAE2E324D80}"/>
              </a:ext>
            </a:extLst>
          </p:cNvPr>
          <p:cNvSpPr txBox="1">
            <a:spLocks/>
          </p:cNvSpPr>
          <p:nvPr/>
        </p:nvSpPr>
        <p:spPr>
          <a:xfrm>
            <a:off x="724794" y="3947733"/>
            <a:ext cx="1634400" cy="530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ctr" rtl="0">
              <a:lnSpc>
                <a:spcPct val="115000"/>
              </a:lnSpc>
              <a:spcBef>
                <a:spcPts val="360"/>
              </a:spcBef>
              <a:spcAft>
                <a:spcPts val="1000"/>
              </a:spcAft>
              <a:buClr>
                <a:schemeClr val="lt1"/>
              </a:buClr>
              <a:buSzPts val="1400"/>
              <a:buFont typeface="Montserrat Light"/>
              <a:buNone/>
              <a:defRPr sz="1400" b="0" i="0" u="none" strike="noStrike" cap="none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marR="0" lvl="1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marR="0" lvl="2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marR="0" lvl="3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marR="0" lvl="4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marR="0" lvl="5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marR="0" lvl="6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marR="0" lvl="7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marR="0" lvl="8" indent="-3683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marL="88900" indent="0"/>
            <a:r>
              <a:rPr lang="en-US" sz="1200" dirty="0" err="1">
                <a:solidFill>
                  <a:schemeClr val="tx2">
                    <a:lumMod val="10000"/>
                  </a:schemeClr>
                </a:solidFill>
              </a:rPr>
              <a:t>Imin</a:t>
            </a:r>
            <a:r>
              <a:rPr lang="en-US" sz="1200" dirty="0">
                <a:solidFill>
                  <a:schemeClr val="tx2">
                    <a:lumMod val="10000"/>
                  </a:schemeClr>
                </a:solidFill>
              </a:rPr>
              <a:t>  = CDF at 0.1</a:t>
            </a:r>
            <a:br>
              <a:rPr lang="en-US" sz="1200" dirty="0">
                <a:solidFill>
                  <a:schemeClr val="tx2">
                    <a:lumMod val="10000"/>
                  </a:schemeClr>
                </a:solidFill>
              </a:rPr>
            </a:br>
            <a:r>
              <a:rPr lang="en-US" sz="1200" dirty="0">
                <a:solidFill>
                  <a:schemeClr val="tx2">
                    <a:lumMod val="10000"/>
                  </a:schemeClr>
                </a:solidFill>
              </a:rPr>
              <a:t>Imax = CDF at 0.9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7CB092B8-CC64-4CFA-8B4E-80A9AF95ED9C}"/>
              </a:ext>
            </a:extLst>
          </p:cNvPr>
          <p:cNvSpPr txBox="1">
            <a:spLocks/>
          </p:cNvSpPr>
          <p:nvPr/>
        </p:nvSpPr>
        <p:spPr>
          <a:xfrm>
            <a:off x="2653735" y="3947732"/>
            <a:ext cx="1634400" cy="530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ctr" rtl="0">
              <a:lnSpc>
                <a:spcPct val="115000"/>
              </a:lnSpc>
              <a:spcBef>
                <a:spcPts val="360"/>
              </a:spcBef>
              <a:spcAft>
                <a:spcPts val="1000"/>
              </a:spcAft>
              <a:buClr>
                <a:schemeClr val="lt1"/>
              </a:buClr>
              <a:buSzPts val="1400"/>
              <a:buFont typeface="Montserrat Light"/>
              <a:buNone/>
              <a:defRPr sz="1400" b="0" i="0" u="none" strike="noStrike" cap="none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marR="0" lvl="1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marR="0" lvl="2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marR="0" lvl="3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marR="0" lvl="4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marR="0" lvl="5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marR="0" lvl="6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marR="0" lvl="7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marR="0" lvl="8" indent="-3683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marL="88900" indent="0"/>
            <a:r>
              <a:rPr lang="en-US" sz="1200" dirty="0" err="1">
                <a:solidFill>
                  <a:schemeClr val="tx2">
                    <a:lumMod val="10000"/>
                  </a:schemeClr>
                </a:solidFill>
              </a:rPr>
              <a:t>Imin</a:t>
            </a:r>
            <a:r>
              <a:rPr lang="en-US" sz="1200" dirty="0">
                <a:solidFill>
                  <a:schemeClr val="tx2">
                    <a:lumMod val="10000"/>
                  </a:schemeClr>
                </a:solidFill>
              </a:rPr>
              <a:t>  = CDF at 0.2</a:t>
            </a:r>
            <a:br>
              <a:rPr lang="en-US" sz="1200" dirty="0">
                <a:solidFill>
                  <a:schemeClr val="tx2">
                    <a:lumMod val="10000"/>
                  </a:schemeClr>
                </a:solidFill>
              </a:rPr>
            </a:br>
            <a:r>
              <a:rPr lang="en-US" sz="1200" dirty="0">
                <a:solidFill>
                  <a:schemeClr val="tx2">
                    <a:lumMod val="10000"/>
                  </a:schemeClr>
                </a:solidFill>
              </a:rPr>
              <a:t>Imax = CDF at 0.8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8A17C77A-6F59-4331-8A2E-AD14FFF92014}"/>
              </a:ext>
            </a:extLst>
          </p:cNvPr>
          <p:cNvSpPr txBox="1">
            <a:spLocks/>
          </p:cNvSpPr>
          <p:nvPr/>
        </p:nvSpPr>
        <p:spPr>
          <a:xfrm>
            <a:off x="4758933" y="3947730"/>
            <a:ext cx="1634400" cy="530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ctr" rtl="0">
              <a:lnSpc>
                <a:spcPct val="115000"/>
              </a:lnSpc>
              <a:spcBef>
                <a:spcPts val="360"/>
              </a:spcBef>
              <a:spcAft>
                <a:spcPts val="1000"/>
              </a:spcAft>
              <a:buClr>
                <a:schemeClr val="lt1"/>
              </a:buClr>
              <a:buSzPts val="1400"/>
              <a:buFont typeface="Montserrat Light"/>
              <a:buNone/>
              <a:defRPr sz="1400" b="0" i="0" u="none" strike="noStrike" cap="none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marR="0" lvl="1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marR="0" lvl="2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marR="0" lvl="3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marR="0" lvl="4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marR="0" lvl="5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marR="0" lvl="6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marR="0" lvl="7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marR="0" lvl="8" indent="-3683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marL="88900" indent="0"/>
            <a:r>
              <a:rPr lang="en-US" sz="1200" dirty="0" err="1">
                <a:solidFill>
                  <a:schemeClr val="tx2">
                    <a:lumMod val="10000"/>
                  </a:schemeClr>
                </a:solidFill>
              </a:rPr>
              <a:t>Imin</a:t>
            </a:r>
            <a:r>
              <a:rPr lang="en-US" sz="1200" dirty="0">
                <a:solidFill>
                  <a:schemeClr val="tx2">
                    <a:lumMod val="10000"/>
                  </a:schemeClr>
                </a:solidFill>
              </a:rPr>
              <a:t>  = CDF at 0.4</a:t>
            </a:r>
            <a:br>
              <a:rPr lang="en-US" sz="1200" dirty="0">
                <a:solidFill>
                  <a:schemeClr val="tx2">
                    <a:lumMod val="10000"/>
                  </a:schemeClr>
                </a:solidFill>
              </a:rPr>
            </a:br>
            <a:r>
              <a:rPr lang="en-US" sz="1200" dirty="0">
                <a:solidFill>
                  <a:schemeClr val="tx2">
                    <a:lumMod val="10000"/>
                  </a:schemeClr>
                </a:solidFill>
              </a:rPr>
              <a:t>Imax = CDF at 0.6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E502A832-E2BE-4988-8546-4693A8EEDD94}"/>
              </a:ext>
            </a:extLst>
          </p:cNvPr>
          <p:cNvSpPr txBox="1">
            <a:spLocks/>
          </p:cNvSpPr>
          <p:nvPr/>
        </p:nvSpPr>
        <p:spPr>
          <a:xfrm>
            <a:off x="6774961" y="3947730"/>
            <a:ext cx="1634400" cy="530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ctr" rtl="0">
              <a:lnSpc>
                <a:spcPct val="115000"/>
              </a:lnSpc>
              <a:spcBef>
                <a:spcPts val="360"/>
              </a:spcBef>
              <a:spcAft>
                <a:spcPts val="1000"/>
              </a:spcAft>
              <a:buClr>
                <a:schemeClr val="lt1"/>
              </a:buClr>
              <a:buSzPts val="1400"/>
              <a:buFont typeface="Montserrat Light"/>
              <a:buNone/>
              <a:defRPr sz="1400" b="0" i="0" u="none" strike="noStrike" cap="none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marR="0" lvl="1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marR="0" lvl="2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marR="0" lvl="3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marR="0" lvl="4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marR="0" lvl="5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marR="0" lvl="6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marR="0" lvl="7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marR="0" lvl="8" indent="-3683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marL="88900" indent="0"/>
            <a:r>
              <a:rPr lang="en-US" sz="1200" dirty="0" err="1">
                <a:solidFill>
                  <a:schemeClr val="tx2">
                    <a:lumMod val="10000"/>
                  </a:schemeClr>
                </a:solidFill>
              </a:rPr>
              <a:t>Imin</a:t>
            </a:r>
            <a:r>
              <a:rPr lang="en-US" sz="1200" dirty="0">
                <a:solidFill>
                  <a:schemeClr val="tx2">
                    <a:lumMod val="10000"/>
                  </a:schemeClr>
                </a:solidFill>
              </a:rPr>
              <a:t>  = CDF at 0.48</a:t>
            </a:r>
            <a:br>
              <a:rPr lang="en-US" sz="1200" dirty="0">
                <a:solidFill>
                  <a:schemeClr val="tx2">
                    <a:lumMod val="10000"/>
                  </a:schemeClr>
                </a:solidFill>
              </a:rPr>
            </a:br>
            <a:r>
              <a:rPr lang="en-US" sz="1200" dirty="0">
                <a:solidFill>
                  <a:schemeClr val="tx2">
                    <a:lumMod val="10000"/>
                  </a:schemeClr>
                </a:solidFill>
              </a:rPr>
              <a:t>Imax = CDF at 0.52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8DDF6BDC-996D-4228-9FA8-4F12E58A01A7}"/>
              </a:ext>
            </a:extLst>
          </p:cNvPr>
          <p:cNvSpPr txBox="1">
            <a:spLocks/>
          </p:cNvSpPr>
          <p:nvPr/>
        </p:nvSpPr>
        <p:spPr>
          <a:xfrm>
            <a:off x="352772" y="530926"/>
            <a:ext cx="7336753" cy="15387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ctr" rtl="0">
              <a:lnSpc>
                <a:spcPct val="115000"/>
              </a:lnSpc>
              <a:spcBef>
                <a:spcPts val="360"/>
              </a:spcBef>
              <a:spcAft>
                <a:spcPts val="1000"/>
              </a:spcAft>
              <a:buClr>
                <a:schemeClr val="lt1"/>
              </a:buClr>
              <a:buSzPts val="1400"/>
              <a:buFont typeface="Montserrat Light"/>
              <a:buNone/>
              <a:defRPr sz="1400" b="0" i="0" u="none" strike="noStrike" cap="none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marR="0" lvl="1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marR="0" lvl="2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marR="0" lvl="3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marR="0" lvl="4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marR="0" lvl="5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marR="0" lvl="6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marR="0" lvl="7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marR="0" lvl="8" indent="-3683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marL="88900" indent="0"/>
            <a:r>
              <a:rPr lang="en-US" sz="1200" dirty="0">
                <a:solidFill>
                  <a:schemeClr val="tx2">
                    <a:lumMod val="10000"/>
                  </a:schemeClr>
                </a:solidFill>
              </a:rPr>
              <a:t>At a low percentile limit, the image appears well enhanced. As we increase the percentile, detail is lost, and the image is contrast stretched to a high extent.</a:t>
            </a:r>
          </a:p>
        </p:txBody>
      </p:sp>
    </p:spTree>
    <p:extLst>
      <p:ext uri="{BB962C8B-B14F-4D97-AF65-F5344CB8AC3E}">
        <p14:creationId xmlns:p14="http://schemas.microsoft.com/office/powerpoint/2010/main" val="23397407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125EB4-7058-4AF0-B93F-4DA06931125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1CA863-5672-4551-A5C5-35EFDE040F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5137" y="1454399"/>
            <a:ext cx="2857001" cy="2911837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A5F34B6E-86F5-4B18-82B4-ED0E7FD6B50C}"/>
              </a:ext>
            </a:extLst>
          </p:cNvPr>
          <p:cNvSpPr txBox="1">
            <a:spLocks/>
          </p:cNvSpPr>
          <p:nvPr/>
        </p:nvSpPr>
        <p:spPr>
          <a:xfrm>
            <a:off x="1167724" y="314926"/>
            <a:ext cx="5788828" cy="15387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ctr" rtl="0">
              <a:lnSpc>
                <a:spcPct val="115000"/>
              </a:lnSpc>
              <a:spcBef>
                <a:spcPts val="360"/>
              </a:spcBef>
              <a:spcAft>
                <a:spcPts val="1000"/>
              </a:spcAft>
              <a:buClr>
                <a:schemeClr val="lt1"/>
              </a:buClr>
              <a:buSzPts val="1400"/>
              <a:buFont typeface="Montserrat Light"/>
              <a:buNone/>
              <a:defRPr sz="1400" b="0" i="0" u="none" strike="noStrike" cap="none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marR="0" lvl="1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marR="0" lvl="2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marR="0" lvl="3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marR="0" lvl="4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marR="0" lvl="5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marR="0" lvl="6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marR="0" lvl="7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marR="0" lvl="8" indent="-3683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marL="88900" indent="0"/>
            <a:r>
              <a:rPr lang="en-US" sz="1200" dirty="0">
                <a:solidFill>
                  <a:schemeClr val="tx2">
                    <a:lumMod val="10000"/>
                  </a:schemeClr>
                </a:solidFill>
              </a:rPr>
              <a:t>Additionally, going past the 50</a:t>
            </a:r>
            <a:r>
              <a:rPr lang="en-US" sz="1200" baseline="30000" dirty="0">
                <a:solidFill>
                  <a:schemeClr val="tx2">
                    <a:lumMod val="10000"/>
                  </a:schemeClr>
                </a:solidFill>
              </a:rPr>
              <a:t>th</a:t>
            </a:r>
            <a:r>
              <a:rPr lang="en-US" sz="1200" dirty="0">
                <a:solidFill>
                  <a:schemeClr val="tx2">
                    <a:lumMod val="10000"/>
                  </a:schemeClr>
                </a:solidFill>
              </a:rPr>
              <a:t> percentile for </a:t>
            </a:r>
            <a:r>
              <a:rPr lang="en-US" sz="1200" dirty="0" err="1">
                <a:solidFill>
                  <a:schemeClr val="tx2">
                    <a:lumMod val="10000"/>
                  </a:schemeClr>
                </a:solidFill>
              </a:rPr>
              <a:t>Imin</a:t>
            </a:r>
            <a:r>
              <a:rPr lang="en-US" sz="1200" dirty="0">
                <a:solidFill>
                  <a:schemeClr val="tx2">
                    <a:lumMod val="10000"/>
                  </a:schemeClr>
                </a:solidFill>
              </a:rPr>
              <a:t> essentially takes the negative of the image.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051ECCA-E4CD-44CF-A8AF-B917C45565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6013" y="1454399"/>
            <a:ext cx="2834920" cy="2911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6695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61E7F"/>
            </a:gs>
            <a:gs pos="100000">
              <a:srgbClr val="FF9900"/>
            </a:gs>
          </a:gsLst>
          <a:lin ang="5400700" scaled="0"/>
        </a:gra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4"/>
          <p:cNvSpPr txBox="1">
            <a:spLocks noGrp="1"/>
          </p:cNvSpPr>
          <p:nvPr>
            <p:ph type="title"/>
          </p:nvPr>
        </p:nvSpPr>
        <p:spPr>
          <a:xfrm>
            <a:off x="548981" y="698168"/>
            <a:ext cx="2008482" cy="209582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Objectives</a:t>
            </a:r>
            <a:endParaRPr sz="2400" dirty="0"/>
          </a:p>
        </p:txBody>
      </p:sp>
      <p:sp>
        <p:nvSpPr>
          <p:cNvPr id="71" name="Google Shape;71;p1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6B2817E-8668-44E5-A1C2-027AC30D1F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75639" y="532221"/>
            <a:ext cx="4971063" cy="4079057"/>
          </a:xfrm>
        </p:spPr>
        <p:txBody>
          <a:bodyPr/>
          <a:lstStyle/>
          <a:p>
            <a:pPr>
              <a:lnSpc>
                <a:spcPct val="150000"/>
              </a:lnSpc>
              <a:buClrTx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>
                    <a:lumMod val="10000"/>
                  </a:schemeClr>
                </a:solidFill>
              </a:rPr>
              <a:t>To understand the math behind digitally analyzing and working with images</a:t>
            </a:r>
          </a:p>
          <a:p>
            <a:pPr>
              <a:lnSpc>
                <a:spcPct val="150000"/>
              </a:lnSpc>
              <a:buClrTx/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tx2">
                    <a:lumMod val="10000"/>
                  </a:schemeClr>
                </a:solidFill>
              </a:rPr>
              <a:t>Create synthetic images using python/</a:t>
            </a:r>
            <a:r>
              <a:rPr lang="en-GB" sz="1600" dirty="0" err="1">
                <a:solidFill>
                  <a:schemeClr val="tx2">
                    <a:lumMod val="10000"/>
                  </a:schemeClr>
                </a:solidFill>
              </a:rPr>
              <a:t>matlab</a:t>
            </a:r>
            <a:endParaRPr lang="en-GB" sz="1600" dirty="0">
              <a:solidFill>
                <a:schemeClr val="tx2">
                  <a:lumMod val="10000"/>
                </a:schemeClr>
              </a:solidFill>
            </a:endParaRPr>
          </a:p>
          <a:p>
            <a:pPr>
              <a:lnSpc>
                <a:spcPct val="150000"/>
              </a:lnSpc>
              <a:buClrTx/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tx2">
                    <a:lumMod val="10000"/>
                  </a:schemeClr>
                </a:solidFill>
              </a:rPr>
              <a:t>Understand how </a:t>
            </a:r>
            <a:r>
              <a:rPr lang="en-GB" sz="1600" dirty="0" err="1">
                <a:solidFill>
                  <a:schemeClr val="tx2">
                    <a:lumMod val="10000"/>
                  </a:schemeClr>
                </a:solidFill>
              </a:rPr>
              <a:t>colors</a:t>
            </a:r>
            <a:r>
              <a:rPr lang="en-GB" sz="1600" dirty="0">
                <a:solidFill>
                  <a:schemeClr val="tx2">
                    <a:lumMod val="10000"/>
                  </a:schemeClr>
                </a:solidFill>
              </a:rPr>
              <a:t> are mathematically represented in code</a:t>
            </a:r>
          </a:p>
          <a:p>
            <a:pPr>
              <a:lnSpc>
                <a:spcPct val="150000"/>
              </a:lnSpc>
              <a:buClrTx/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tx2">
                    <a:lumMod val="10000"/>
                  </a:schemeClr>
                </a:solidFill>
              </a:rPr>
              <a:t>Restore or enhance images through </a:t>
            </a:r>
            <a:r>
              <a:rPr lang="en-GB" sz="1600" dirty="0" err="1">
                <a:solidFill>
                  <a:schemeClr val="tx2">
                    <a:lumMod val="10000"/>
                  </a:schemeClr>
                </a:solidFill>
              </a:rPr>
              <a:t>backprojection</a:t>
            </a:r>
            <a:r>
              <a:rPr lang="en-GB" sz="1600" dirty="0">
                <a:solidFill>
                  <a:schemeClr val="tx2">
                    <a:lumMod val="10000"/>
                  </a:schemeClr>
                </a:solidFill>
              </a:rPr>
              <a:t>, histogram input-output curves, contrast stretching, and white balancing algorithms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125EB4-7058-4AF0-B93F-4DA06931125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  <p:sp>
        <p:nvSpPr>
          <p:cNvPr id="7" name="Google Shape;67;p14">
            <a:extLst>
              <a:ext uri="{FF2B5EF4-FFF2-40B4-BE49-F238E27FC236}">
                <a16:creationId xmlns:a16="http://schemas.microsoft.com/office/drawing/2014/main" id="{B604EB57-9E2C-4D78-B92F-F6E618169CE9}"/>
              </a:ext>
            </a:extLst>
          </p:cNvPr>
          <p:cNvSpPr txBox="1">
            <a:spLocks/>
          </p:cNvSpPr>
          <p:nvPr/>
        </p:nvSpPr>
        <p:spPr>
          <a:xfrm>
            <a:off x="548981" y="778668"/>
            <a:ext cx="2008482" cy="1072345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2400" dirty="0">
                <a:latin typeface="Montserrat ExtraBold" panose="020B0604020202020204" charset="0"/>
              </a:rPr>
              <a:t>Analysis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71BF9DCE-41EA-4884-8561-30DCED3B96B2}"/>
              </a:ext>
            </a:extLst>
          </p:cNvPr>
          <p:cNvSpPr txBox="1">
            <a:spLocks/>
          </p:cNvSpPr>
          <p:nvPr/>
        </p:nvSpPr>
        <p:spPr>
          <a:xfrm>
            <a:off x="548981" y="728268"/>
            <a:ext cx="7693818" cy="3465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ctr" rtl="0">
              <a:lnSpc>
                <a:spcPct val="115000"/>
              </a:lnSpc>
              <a:spcBef>
                <a:spcPts val="360"/>
              </a:spcBef>
              <a:spcAft>
                <a:spcPts val="1000"/>
              </a:spcAft>
              <a:buClr>
                <a:schemeClr val="lt1"/>
              </a:buClr>
              <a:buSzPts val="1400"/>
              <a:buFont typeface="Montserrat Light"/>
              <a:buNone/>
              <a:defRPr sz="1400" b="0" i="0" u="none" strike="noStrike" cap="none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marR="0" lvl="1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marR="0" lvl="2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marR="0" lvl="3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marR="0" lvl="4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marR="0" lvl="5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marR="0" lvl="6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marR="0" lvl="7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marR="0" lvl="8" indent="-3683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algn="l">
              <a:lnSpc>
                <a:spcPct val="150000"/>
              </a:lnSpc>
              <a:buClrTx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2">
                    <a:lumMod val="10000"/>
                  </a:schemeClr>
                </a:solidFill>
              </a:rPr>
              <a:t>Like the last two activities, this method uses a more straightforward formula to acquire the </a:t>
            </a:r>
            <a:r>
              <a:rPr lang="en-US" sz="1200" dirty="0" err="1">
                <a:solidFill>
                  <a:schemeClr val="tx2">
                    <a:lumMod val="10000"/>
                  </a:schemeClr>
                </a:solidFill>
              </a:rPr>
              <a:t>newGS</a:t>
            </a:r>
            <a:r>
              <a:rPr lang="en-US" sz="1200" dirty="0">
                <a:solidFill>
                  <a:schemeClr val="tx2">
                    <a:lumMod val="10000"/>
                  </a:schemeClr>
                </a:solidFill>
              </a:rPr>
              <a:t>, in the form of </a:t>
            </a:r>
            <a:r>
              <a:rPr lang="en-US" sz="1200" dirty="0" err="1">
                <a:solidFill>
                  <a:schemeClr val="tx2">
                    <a:lumMod val="10000"/>
                  </a:schemeClr>
                </a:solidFill>
              </a:rPr>
              <a:t>Inew</a:t>
            </a:r>
            <a:r>
              <a:rPr lang="en-US" sz="1200" dirty="0">
                <a:solidFill>
                  <a:schemeClr val="tx2">
                    <a:lumMod val="10000"/>
                  </a:schemeClr>
                </a:solidFill>
              </a:rPr>
              <a:t>. </a:t>
            </a:r>
          </a:p>
          <a:p>
            <a:pPr algn="l">
              <a:lnSpc>
                <a:spcPct val="150000"/>
              </a:lnSpc>
              <a:buClrTx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2">
                    <a:lumMod val="10000"/>
                  </a:schemeClr>
                </a:solidFill>
              </a:rPr>
              <a:t>Using the formula spreads out the greyscale values of the image, making it more centered and better contrasted. Increasing the percentile closer to 50% also forces most of the values to 0 and 255, which results in images losing detail and becoming more black and white.</a:t>
            </a:r>
          </a:p>
        </p:txBody>
      </p:sp>
    </p:spTree>
    <p:extLst>
      <p:ext uri="{BB962C8B-B14F-4D97-AF65-F5344CB8AC3E}">
        <p14:creationId xmlns:p14="http://schemas.microsoft.com/office/powerpoint/2010/main" val="5327733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3C78D8"/>
            </a:gs>
            <a:gs pos="100000">
              <a:srgbClr val="00FFFF"/>
            </a:gs>
          </a:gsLst>
          <a:lin ang="5400700" scaled="0"/>
        </a:gra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>
            <a:spLocks noGrp="1"/>
          </p:cNvSpPr>
          <p:nvPr>
            <p:ph type="title"/>
          </p:nvPr>
        </p:nvSpPr>
        <p:spPr>
          <a:xfrm>
            <a:off x="598988" y="805325"/>
            <a:ext cx="2020800" cy="1846143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Results</a:t>
            </a:r>
            <a:endParaRPr dirty="0"/>
          </a:p>
        </p:txBody>
      </p:sp>
      <p:sp>
        <p:nvSpPr>
          <p:cNvPr id="98" name="Google Shape;98;p1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ADDC53-2FBE-4D94-A1DB-009851C403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45981" y="425140"/>
            <a:ext cx="5538819" cy="1538706"/>
          </a:xfrm>
        </p:spPr>
        <p:txBody>
          <a:bodyPr/>
          <a:lstStyle/>
          <a:p>
            <a:pPr marL="88900" indent="0">
              <a:buNone/>
            </a:pPr>
            <a:r>
              <a:rPr lang="en-US" sz="1200" dirty="0">
                <a:solidFill>
                  <a:schemeClr val="tx2">
                    <a:lumMod val="10000"/>
                  </a:schemeClr>
                </a:solidFill>
              </a:rPr>
              <a:t>The image I am using is an old image with a red cast. </a:t>
            </a:r>
          </a:p>
        </p:txBody>
      </p:sp>
      <p:sp>
        <p:nvSpPr>
          <p:cNvPr id="11" name="Google Shape;96;p18">
            <a:extLst>
              <a:ext uri="{FF2B5EF4-FFF2-40B4-BE49-F238E27FC236}">
                <a16:creationId xmlns:a16="http://schemas.microsoft.com/office/drawing/2014/main" id="{7303B712-B716-4E77-8F29-4FC30C2708EB}"/>
              </a:ext>
            </a:extLst>
          </p:cNvPr>
          <p:cNvSpPr txBox="1">
            <a:spLocks/>
          </p:cNvSpPr>
          <p:nvPr/>
        </p:nvSpPr>
        <p:spPr>
          <a:xfrm>
            <a:off x="598988" y="1331188"/>
            <a:ext cx="2020800" cy="1846143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n-GB" sz="1400" dirty="0"/>
              <a:t>Activity 6: Restoring Faded </a:t>
            </a:r>
            <a:r>
              <a:rPr lang="en-GB" sz="1400" dirty="0" err="1"/>
              <a:t>Colored</a:t>
            </a:r>
            <a:r>
              <a:rPr lang="en-GB" sz="1400" dirty="0"/>
              <a:t> images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7E99BC13-5E7E-4B05-9A69-8288998FD1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837" y="1622159"/>
            <a:ext cx="3488963" cy="3274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6561593-06B0-4B74-9B47-3F2B4F7C9F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6869" y="1728396"/>
            <a:ext cx="2020800" cy="1864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3785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125EB4-7058-4AF0-B93F-4DA06931125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22</a:t>
            </a:fld>
            <a:endParaRPr lang="en"/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9BD3C838-CD9F-4BD8-8AC9-09B8496E4D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8006" y="1354475"/>
            <a:ext cx="2746167" cy="2577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600142B3-106B-4C68-8F92-E08671C20107}"/>
              </a:ext>
            </a:extLst>
          </p:cNvPr>
          <p:cNvSpPr txBox="1">
            <a:spLocks/>
          </p:cNvSpPr>
          <p:nvPr/>
        </p:nvSpPr>
        <p:spPr>
          <a:xfrm>
            <a:off x="3247341" y="3865404"/>
            <a:ext cx="2067496" cy="4985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ctr" rtl="0">
              <a:lnSpc>
                <a:spcPct val="115000"/>
              </a:lnSpc>
              <a:spcBef>
                <a:spcPts val="360"/>
              </a:spcBef>
              <a:spcAft>
                <a:spcPts val="1000"/>
              </a:spcAft>
              <a:buClr>
                <a:schemeClr val="lt1"/>
              </a:buClr>
              <a:buSzPts val="1400"/>
              <a:buFont typeface="Montserrat Light"/>
              <a:buNone/>
              <a:defRPr sz="1400" b="0" i="0" u="none" strike="noStrike" cap="none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marR="0" lvl="1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marR="0" lvl="2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marR="0" lvl="3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marR="0" lvl="4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marR="0" lvl="5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marR="0" lvl="6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marR="0" lvl="7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marR="0" lvl="8" indent="-3683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marL="88900" indent="0"/>
            <a:r>
              <a:rPr lang="en-US" sz="1200" dirty="0">
                <a:solidFill>
                  <a:schemeClr val="tx2">
                    <a:lumMod val="10000"/>
                  </a:schemeClr>
                </a:solidFill>
              </a:rPr>
              <a:t>Before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299CD7AE-70F2-47FD-BCF7-AFD14D06EB99}"/>
              </a:ext>
            </a:extLst>
          </p:cNvPr>
          <p:cNvSpPr txBox="1">
            <a:spLocks/>
          </p:cNvSpPr>
          <p:nvPr/>
        </p:nvSpPr>
        <p:spPr>
          <a:xfrm>
            <a:off x="6214344" y="3842302"/>
            <a:ext cx="2067496" cy="4985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ctr" rtl="0">
              <a:lnSpc>
                <a:spcPct val="115000"/>
              </a:lnSpc>
              <a:spcBef>
                <a:spcPts val="360"/>
              </a:spcBef>
              <a:spcAft>
                <a:spcPts val="1000"/>
              </a:spcAft>
              <a:buClr>
                <a:schemeClr val="lt1"/>
              </a:buClr>
              <a:buSzPts val="1400"/>
              <a:buFont typeface="Montserrat Light"/>
              <a:buNone/>
              <a:defRPr sz="1400" b="0" i="0" u="none" strike="noStrike" cap="none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marR="0" lvl="1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marR="0" lvl="2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marR="0" lvl="3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marR="0" lvl="4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marR="0" lvl="5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marR="0" lvl="6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marR="0" lvl="7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marR="0" lvl="8" indent="-3683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marL="88900" indent="0"/>
            <a:r>
              <a:rPr lang="en-US" sz="1200" dirty="0">
                <a:solidFill>
                  <a:schemeClr val="tx2">
                    <a:lumMod val="10000"/>
                  </a:schemeClr>
                </a:solidFill>
              </a:rPr>
              <a:t>After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F12B21CA-F8AB-4501-8FC3-CA9FF06E06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5609" y="1998095"/>
            <a:ext cx="2332396" cy="2577286"/>
          </a:xfrm>
        </p:spPr>
        <p:txBody>
          <a:bodyPr/>
          <a:lstStyle/>
          <a:p>
            <a:pPr marL="88900" indent="0" algn="l">
              <a:buNone/>
            </a:pPr>
            <a:r>
              <a:rPr lang="en-US" sz="1200" dirty="0">
                <a:solidFill>
                  <a:schemeClr val="tx2">
                    <a:lumMod val="10000"/>
                  </a:schemeClr>
                </a:solidFill>
              </a:rPr>
              <a:t>Since most of the imbalance was red, I only contrast stretched the red channel. Contrasting the blue and green channels often led to bad results. Most of the red cast was removed, but still remains around the center.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A0208E6-25F1-478E-B580-79A3094813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4172" y="1353333"/>
            <a:ext cx="2746168" cy="2577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A82B099-908D-4736-A955-E16A446A83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119" y="1410933"/>
            <a:ext cx="2426843" cy="756997"/>
          </a:xfrm>
          <a:prstGeom prst="rect">
            <a:avLst/>
          </a:prstGeom>
        </p:spPr>
      </p:pic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F6CF0992-299E-4055-824C-A15BDC7161E1}"/>
              </a:ext>
            </a:extLst>
          </p:cNvPr>
          <p:cNvSpPr txBox="1">
            <a:spLocks/>
          </p:cNvSpPr>
          <p:nvPr/>
        </p:nvSpPr>
        <p:spPr>
          <a:xfrm>
            <a:off x="312576" y="922329"/>
            <a:ext cx="2859003" cy="60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ctr" rtl="0">
              <a:lnSpc>
                <a:spcPct val="115000"/>
              </a:lnSpc>
              <a:spcBef>
                <a:spcPts val="360"/>
              </a:spcBef>
              <a:spcAft>
                <a:spcPts val="1000"/>
              </a:spcAft>
              <a:buClr>
                <a:schemeClr val="lt1"/>
              </a:buClr>
              <a:buSzPts val="1400"/>
              <a:buFont typeface="Montserrat Light"/>
              <a:buNone/>
              <a:defRPr sz="1400" b="0" i="0" u="none" strike="noStrike" cap="none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marR="0" lvl="1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marR="0" lvl="2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marR="0" lvl="3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marR="0" lvl="4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marR="0" lvl="5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marR="0" lvl="6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marR="0" lvl="7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marR="0" lvl="8" indent="-3683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marL="88900" indent="0"/>
            <a:r>
              <a:rPr lang="en-US" sz="1200" dirty="0">
                <a:solidFill>
                  <a:schemeClr val="tx2">
                    <a:lumMod val="10000"/>
                  </a:schemeClr>
                </a:solidFill>
              </a:rPr>
              <a:t>a. RGB Contrast stretching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B565FDF-474E-45A8-89FA-0B080FAE5A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92353" y="1030235"/>
            <a:ext cx="2108351" cy="323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3168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125EB4-7058-4AF0-B93F-4DA06931125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23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8178EA-CA23-4976-BE8A-D6056D5E1E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949" y="1425600"/>
            <a:ext cx="2362218" cy="151202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EA9FF67-8B15-4395-AA37-8098858FD3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025" y="2913108"/>
            <a:ext cx="1722144" cy="1601291"/>
          </a:xfrm>
          <a:prstGeom prst="rect">
            <a:avLst/>
          </a:prstGeom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52E600E5-C8F4-4E7E-8A5E-8749EE1623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7009" y="1354476"/>
            <a:ext cx="2746167" cy="2577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8E6B5D6B-F9E4-490A-9BD2-9E864511E509}"/>
              </a:ext>
            </a:extLst>
          </p:cNvPr>
          <p:cNvSpPr txBox="1">
            <a:spLocks/>
          </p:cNvSpPr>
          <p:nvPr/>
        </p:nvSpPr>
        <p:spPr>
          <a:xfrm>
            <a:off x="164395" y="922329"/>
            <a:ext cx="2859003" cy="60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ctr" rtl="0">
              <a:lnSpc>
                <a:spcPct val="115000"/>
              </a:lnSpc>
              <a:spcBef>
                <a:spcPts val="360"/>
              </a:spcBef>
              <a:spcAft>
                <a:spcPts val="1000"/>
              </a:spcAft>
              <a:buClr>
                <a:schemeClr val="lt1"/>
              </a:buClr>
              <a:buSzPts val="1400"/>
              <a:buFont typeface="Montserrat Light"/>
              <a:buNone/>
              <a:defRPr sz="1400" b="0" i="0" u="none" strike="noStrike" cap="none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marR="0" lvl="1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marR="0" lvl="2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marR="0" lvl="3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marR="0" lvl="4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marR="0" lvl="5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marR="0" lvl="6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marR="0" lvl="7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marR="0" lvl="8" indent="-3683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marL="88900" indent="0"/>
            <a:r>
              <a:rPr lang="en-US" sz="1200" dirty="0">
                <a:solidFill>
                  <a:schemeClr val="tx2">
                    <a:lumMod val="10000"/>
                  </a:schemeClr>
                </a:solidFill>
              </a:rPr>
              <a:t>b. Gray world algorithm</a:t>
            </a:r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9BD3C838-CD9F-4BD8-8AC9-09B8496E4D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8006" y="1354475"/>
            <a:ext cx="2746167" cy="2577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600142B3-106B-4C68-8F92-E08671C20107}"/>
              </a:ext>
            </a:extLst>
          </p:cNvPr>
          <p:cNvSpPr txBox="1">
            <a:spLocks/>
          </p:cNvSpPr>
          <p:nvPr/>
        </p:nvSpPr>
        <p:spPr>
          <a:xfrm>
            <a:off x="3247341" y="3865404"/>
            <a:ext cx="2067496" cy="4985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ctr" rtl="0">
              <a:lnSpc>
                <a:spcPct val="115000"/>
              </a:lnSpc>
              <a:spcBef>
                <a:spcPts val="360"/>
              </a:spcBef>
              <a:spcAft>
                <a:spcPts val="1000"/>
              </a:spcAft>
              <a:buClr>
                <a:schemeClr val="lt1"/>
              </a:buClr>
              <a:buSzPts val="1400"/>
              <a:buFont typeface="Montserrat Light"/>
              <a:buNone/>
              <a:defRPr sz="1400" b="0" i="0" u="none" strike="noStrike" cap="none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marR="0" lvl="1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marR="0" lvl="2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marR="0" lvl="3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marR="0" lvl="4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marR="0" lvl="5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marR="0" lvl="6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marR="0" lvl="7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marR="0" lvl="8" indent="-3683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marL="88900" indent="0"/>
            <a:r>
              <a:rPr lang="en-US" sz="1200" dirty="0">
                <a:solidFill>
                  <a:schemeClr val="tx2">
                    <a:lumMod val="10000"/>
                  </a:schemeClr>
                </a:solidFill>
              </a:rPr>
              <a:t>Before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299CD7AE-70F2-47FD-BCF7-AFD14D06EB99}"/>
              </a:ext>
            </a:extLst>
          </p:cNvPr>
          <p:cNvSpPr txBox="1">
            <a:spLocks/>
          </p:cNvSpPr>
          <p:nvPr/>
        </p:nvSpPr>
        <p:spPr>
          <a:xfrm>
            <a:off x="6214344" y="3842302"/>
            <a:ext cx="2067496" cy="4985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ctr" rtl="0">
              <a:lnSpc>
                <a:spcPct val="115000"/>
              </a:lnSpc>
              <a:spcBef>
                <a:spcPts val="360"/>
              </a:spcBef>
              <a:spcAft>
                <a:spcPts val="1000"/>
              </a:spcAft>
              <a:buClr>
                <a:schemeClr val="lt1"/>
              </a:buClr>
              <a:buSzPts val="1400"/>
              <a:buFont typeface="Montserrat Light"/>
              <a:buNone/>
              <a:defRPr sz="1400" b="0" i="0" u="none" strike="noStrike" cap="none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marR="0" lvl="1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marR="0" lvl="2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marR="0" lvl="3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marR="0" lvl="4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marR="0" lvl="5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marR="0" lvl="6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marR="0" lvl="7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marR="0" lvl="8" indent="-3683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marL="88900" indent="0"/>
            <a:r>
              <a:rPr lang="en-US" sz="1200" dirty="0">
                <a:solidFill>
                  <a:schemeClr val="tx2">
                    <a:lumMod val="10000"/>
                  </a:schemeClr>
                </a:solidFill>
              </a:rPr>
              <a:t>After</a:t>
            </a:r>
          </a:p>
        </p:txBody>
      </p:sp>
    </p:spTree>
    <p:extLst>
      <p:ext uri="{BB962C8B-B14F-4D97-AF65-F5344CB8AC3E}">
        <p14:creationId xmlns:p14="http://schemas.microsoft.com/office/powerpoint/2010/main" val="37784905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125EB4-7058-4AF0-B93F-4DA06931125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24</a:t>
            </a:fld>
            <a:endParaRPr lang="en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62F5ABC-E284-4394-BC2A-D278DFFB86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842" y="1538399"/>
            <a:ext cx="2135528" cy="2439698"/>
          </a:xfrm>
          <a:prstGeom prst="rect">
            <a:avLst/>
          </a:prstGeom>
        </p:spPr>
      </p:pic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8E6B5D6B-F9E4-490A-9BD2-9E864511E509}"/>
              </a:ext>
            </a:extLst>
          </p:cNvPr>
          <p:cNvSpPr txBox="1">
            <a:spLocks/>
          </p:cNvSpPr>
          <p:nvPr/>
        </p:nvSpPr>
        <p:spPr>
          <a:xfrm>
            <a:off x="535971" y="937567"/>
            <a:ext cx="2209799" cy="60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ctr" rtl="0">
              <a:lnSpc>
                <a:spcPct val="115000"/>
              </a:lnSpc>
              <a:spcBef>
                <a:spcPts val="360"/>
              </a:spcBef>
              <a:spcAft>
                <a:spcPts val="1000"/>
              </a:spcAft>
              <a:buClr>
                <a:schemeClr val="lt1"/>
              </a:buClr>
              <a:buSzPts val="1400"/>
              <a:buFont typeface="Montserrat Light"/>
              <a:buNone/>
              <a:defRPr sz="1400" b="0" i="0" u="none" strike="noStrike" cap="none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marR="0" lvl="1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marR="0" lvl="2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marR="0" lvl="3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marR="0" lvl="4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marR="0" lvl="5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marR="0" lvl="6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marR="0" lvl="7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marR="0" lvl="8" indent="-3683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marL="88900" indent="0"/>
            <a:r>
              <a:rPr lang="en-US" sz="1200" dirty="0">
                <a:solidFill>
                  <a:schemeClr val="tx2">
                    <a:lumMod val="10000"/>
                  </a:schemeClr>
                </a:solidFill>
              </a:rPr>
              <a:t>c. White patch algorithm</a:t>
            </a:r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E4FC4E6C-5171-42E3-A78C-5EE130B6C0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0416" y="1354474"/>
            <a:ext cx="2746168" cy="2577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8B56E59E-0C31-43F8-8C2D-62A82D5514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8006" y="1354475"/>
            <a:ext cx="2746167" cy="2577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75768A49-53D9-475C-863B-47102396B388}"/>
              </a:ext>
            </a:extLst>
          </p:cNvPr>
          <p:cNvSpPr txBox="1">
            <a:spLocks/>
          </p:cNvSpPr>
          <p:nvPr/>
        </p:nvSpPr>
        <p:spPr>
          <a:xfrm>
            <a:off x="3247341" y="3865404"/>
            <a:ext cx="2067496" cy="4985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ctr" rtl="0">
              <a:lnSpc>
                <a:spcPct val="115000"/>
              </a:lnSpc>
              <a:spcBef>
                <a:spcPts val="360"/>
              </a:spcBef>
              <a:spcAft>
                <a:spcPts val="1000"/>
              </a:spcAft>
              <a:buClr>
                <a:schemeClr val="lt1"/>
              </a:buClr>
              <a:buSzPts val="1400"/>
              <a:buFont typeface="Montserrat Light"/>
              <a:buNone/>
              <a:defRPr sz="1400" b="0" i="0" u="none" strike="noStrike" cap="none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marR="0" lvl="1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marR="0" lvl="2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marR="0" lvl="3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marR="0" lvl="4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marR="0" lvl="5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marR="0" lvl="6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marR="0" lvl="7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marR="0" lvl="8" indent="-3683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marL="88900" indent="0"/>
            <a:r>
              <a:rPr lang="en-US" sz="1200" dirty="0">
                <a:solidFill>
                  <a:schemeClr val="tx2">
                    <a:lumMod val="10000"/>
                  </a:schemeClr>
                </a:solidFill>
              </a:rPr>
              <a:t>Before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5B9E5245-B508-469C-819C-3A4A882290B2}"/>
              </a:ext>
            </a:extLst>
          </p:cNvPr>
          <p:cNvSpPr txBox="1">
            <a:spLocks/>
          </p:cNvSpPr>
          <p:nvPr/>
        </p:nvSpPr>
        <p:spPr>
          <a:xfrm>
            <a:off x="6214344" y="3842302"/>
            <a:ext cx="2067496" cy="4985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ctr" rtl="0">
              <a:lnSpc>
                <a:spcPct val="115000"/>
              </a:lnSpc>
              <a:spcBef>
                <a:spcPts val="360"/>
              </a:spcBef>
              <a:spcAft>
                <a:spcPts val="1000"/>
              </a:spcAft>
              <a:buClr>
                <a:schemeClr val="lt1"/>
              </a:buClr>
              <a:buSzPts val="1400"/>
              <a:buFont typeface="Montserrat Light"/>
              <a:buNone/>
              <a:defRPr sz="1400" b="0" i="0" u="none" strike="noStrike" cap="none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marR="0" lvl="1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marR="0" lvl="2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marR="0" lvl="3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marR="0" lvl="4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marR="0" lvl="5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marR="0" lvl="6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marR="0" lvl="7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marR="0" lvl="8" indent="-3683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marL="88900" indent="0"/>
            <a:r>
              <a:rPr lang="en-US" sz="1200" dirty="0">
                <a:solidFill>
                  <a:schemeClr val="tx2">
                    <a:lumMod val="10000"/>
                  </a:schemeClr>
                </a:solidFill>
              </a:rPr>
              <a:t>After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3E735447-7840-4E80-A0D5-4BC8294261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66220" y="898627"/>
            <a:ext cx="4608392" cy="442580"/>
          </a:xfrm>
        </p:spPr>
        <p:txBody>
          <a:bodyPr/>
          <a:lstStyle/>
          <a:p>
            <a:pPr marL="88900" indent="0" algn="l">
              <a:buNone/>
            </a:pPr>
            <a:r>
              <a:rPr lang="en-US" sz="1200" dirty="0">
                <a:solidFill>
                  <a:schemeClr val="tx2">
                    <a:lumMod val="10000"/>
                  </a:schemeClr>
                </a:solidFill>
              </a:rPr>
              <a:t>The white patch I used was a rectangular area of their uniform, specified by the array indices in the code.</a:t>
            </a:r>
          </a:p>
        </p:txBody>
      </p:sp>
    </p:spTree>
    <p:extLst>
      <p:ext uri="{BB962C8B-B14F-4D97-AF65-F5344CB8AC3E}">
        <p14:creationId xmlns:p14="http://schemas.microsoft.com/office/powerpoint/2010/main" val="7184361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125EB4-7058-4AF0-B93F-4DA06931125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25</a:t>
            </a:fld>
            <a:endParaRPr lang="en"/>
          </a:p>
        </p:txBody>
      </p:sp>
      <p:sp>
        <p:nvSpPr>
          <p:cNvPr id="7" name="Google Shape;67;p14">
            <a:extLst>
              <a:ext uri="{FF2B5EF4-FFF2-40B4-BE49-F238E27FC236}">
                <a16:creationId xmlns:a16="http://schemas.microsoft.com/office/drawing/2014/main" id="{B604EB57-9E2C-4D78-B92F-F6E618169CE9}"/>
              </a:ext>
            </a:extLst>
          </p:cNvPr>
          <p:cNvSpPr txBox="1">
            <a:spLocks/>
          </p:cNvSpPr>
          <p:nvPr/>
        </p:nvSpPr>
        <p:spPr>
          <a:xfrm>
            <a:off x="548981" y="778668"/>
            <a:ext cx="2008482" cy="1072345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2400" dirty="0">
                <a:latin typeface="Montserrat ExtraBold" panose="020B0604020202020204" charset="0"/>
              </a:rPr>
              <a:t>Analysis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4A092C-B14C-47B9-8187-FCE1E74040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8373510A-D521-40D4-9AE8-88F1BEFAC4FA}"/>
              </a:ext>
            </a:extLst>
          </p:cNvPr>
          <p:cNvSpPr txBox="1">
            <a:spLocks/>
          </p:cNvSpPr>
          <p:nvPr/>
        </p:nvSpPr>
        <p:spPr>
          <a:xfrm>
            <a:off x="548981" y="1481364"/>
            <a:ext cx="7693818" cy="3465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ctr" rtl="0">
              <a:lnSpc>
                <a:spcPct val="115000"/>
              </a:lnSpc>
              <a:spcBef>
                <a:spcPts val="360"/>
              </a:spcBef>
              <a:spcAft>
                <a:spcPts val="1000"/>
              </a:spcAft>
              <a:buClr>
                <a:schemeClr val="lt1"/>
              </a:buClr>
              <a:buSzPts val="1400"/>
              <a:buFont typeface="Montserrat Light"/>
              <a:buNone/>
              <a:defRPr sz="1400" b="0" i="0" u="none" strike="noStrike" cap="none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marR="0" lvl="1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marR="0" lvl="2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marR="0" lvl="3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marR="0" lvl="4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marR="0" lvl="5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marR="0" lvl="6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marR="0" lvl="7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marR="0" lvl="8" indent="-3683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marL="400050" indent="-171450" algn="l">
              <a:lnSpc>
                <a:spcPct val="150000"/>
              </a:lnSpc>
              <a:buClrTx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2">
                    <a:lumMod val="10000"/>
                  </a:schemeClr>
                </a:solidFill>
              </a:rPr>
              <a:t>For the first method, most of the red cast was removed by lessening the red intensity of some red. Since I didn’t adjust the green and blue channels, the picture also became darker as a result of general contrast stretching. Too many details were lost having all channels contrast stretched, which is why I opted to do it this way.</a:t>
            </a:r>
          </a:p>
          <a:p>
            <a:pPr marL="400050" indent="-171450" algn="l">
              <a:lnSpc>
                <a:spcPct val="150000"/>
              </a:lnSpc>
              <a:buClrTx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2">
                    <a:lumMod val="10000"/>
                  </a:schemeClr>
                </a:solidFill>
              </a:rPr>
              <a:t>For the next two methods, both led to a brighter image. Both operate through averages, and the corresponding protocols and results make sense. The gray world algorithm uses a more general and weighted average, keeping the picture clear whilst white-balancing some areas. The white patch algorithm uses a more extreme sample, taking a patch of known deviation, and applying its average all throughout. This leads to a more balanced, but less clear/consistent image.</a:t>
            </a:r>
            <a:br>
              <a:rPr lang="en-US" sz="1200" dirty="0">
                <a:solidFill>
                  <a:schemeClr val="tx2">
                    <a:lumMod val="10000"/>
                  </a:schemeClr>
                </a:solidFill>
              </a:rPr>
            </a:br>
            <a:endParaRPr lang="en-US" sz="1200" dirty="0">
              <a:solidFill>
                <a:schemeClr val="tx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91408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125EB4-7058-4AF0-B93F-4DA06931125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26</a:t>
            </a:fld>
            <a:endParaRPr lang="en"/>
          </a:p>
        </p:txBody>
      </p:sp>
      <p:sp>
        <p:nvSpPr>
          <p:cNvPr id="7" name="Google Shape;67;p14">
            <a:extLst>
              <a:ext uri="{FF2B5EF4-FFF2-40B4-BE49-F238E27FC236}">
                <a16:creationId xmlns:a16="http://schemas.microsoft.com/office/drawing/2014/main" id="{B604EB57-9E2C-4D78-B92F-F6E618169CE9}"/>
              </a:ext>
            </a:extLst>
          </p:cNvPr>
          <p:cNvSpPr txBox="1">
            <a:spLocks/>
          </p:cNvSpPr>
          <p:nvPr/>
        </p:nvSpPr>
        <p:spPr>
          <a:xfrm>
            <a:off x="548981" y="778668"/>
            <a:ext cx="2622844" cy="1072345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2400" dirty="0">
                <a:latin typeface="Montserrat ExtraBold" panose="020B0604020202020204" charset="0"/>
              </a:rPr>
              <a:t>Self-Reflection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7BC84A-9F9E-4C26-BCB2-6B18E85B49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83F2B365-E8B1-4996-ACB9-60DB9174F3AB}"/>
              </a:ext>
            </a:extLst>
          </p:cNvPr>
          <p:cNvSpPr txBox="1">
            <a:spLocks/>
          </p:cNvSpPr>
          <p:nvPr/>
        </p:nvSpPr>
        <p:spPr>
          <a:xfrm>
            <a:off x="548981" y="1284564"/>
            <a:ext cx="7693818" cy="3465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ctr" rtl="0">
              <a:lnSpc>
                <a:spcPct val="115000"/>
              </a:lnSpc>
              <a:spcBef>
                <a:spcPts val="360"/>
              </a:spcBef>
              <a:spcAft>
                <a:spcPts val="1000"/>
              </a:spcAft>
              <a:buClr>
                <a:schemeClr val="lt1"/>
              </a:buClr>
              <a:buSzPts val="1400"/>
              <a:buFont typeface="Montserrat Light"/>
              <a:buNone/>
              <a:defRPr sz="1400" b="0" i="0" u="none" strike="noStrike" cap="none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marR="0" lvl="1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marR="0" lvl="2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marR="0" lvl="3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marR="0" lvl="4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marR="0" lvl="5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marR="0" lvl="6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marR="0" lvl="7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marR="0" lvl="8" indent="-3683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marL="400050" indent="-171450" algn="l">
              <a:lnSpc>
                <a:spcPct val="150000"/>
              </a:lnSpc>
              <a:buClrTx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2">
                    <a:lumMod val="10000"/>
                  </a:schemeClr>
                </a:solidFill>
              </a:rPr>
              <a:t>The first activity was tedious, since I had to refresh on coding, and since I was a bit confused by the dimensions. I believe my results are valid/correct for all images except the gaussian, which I am unable to fit within the specified dimensions.</a:t>
            </a:r>
          </a:p>
          <a:p>
            <a:pPr marL="400050" indent="-171450" algn="l">
              <a:lnSpc>
                <a:spcPct val="150000"/>
              </a:lnSpc>
              <a:buClrTx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2">
                    <a:lumMod val="10000"/>
                  </a:schemeClr>
                </a:solidFill>
              </a:rPr>
              <a:t>The Olympic logo activity helped me understand how color was represented in python, and this helped a lot in the next activities. The third and fourth activity were similar, but 1.3 was much more straightforward. I had trouble in 1.4 on how to use the array acquired from interpolation, and this actually took me about 2 weeks to figure out. It made sense how all I needed to do after was replace the grayscale values of the original image. I also had to re-scale everything so that the values were from 0 to 255. I realized this when the new PDF and CDF looked weird.</a:t>
            </a:r>
          </a:p>
        </p:txBody>
      </p:sp>
    </p:spTree>
    <p:extLst>
      <p:ext uri="{BB962C8B-B14F-4D97-AF65-F5344CB8AC3E}">
        <p14:creationId xmlns:p14="http://schemas.microsoft.com/office/powerpoint/2010/main" val="15305364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125EB4-7058-4AF0-B93F-4DA06931125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27</a:t>
            </a:fld>
            <a:endParaRPr lang="en"/>
          </a:p>
        </p:txBody>
      </p:sp>
      <p:sp>
        <p:nvSpPr>
          <p:cNvPr id="7" name="Google Shape;67;p14">
            <a:extLst>
              <a:ext uri="{FF2B5EF4-FFF2-40B4-BE49-F238E27FC236}">
                <a16:creationId xmlns:a16="http://schemas.microsoft.com/office/drawing/2014/main" id="{B604EB57-9E2C-4D78-B92F-F6E618169CE9}"/>
              </a:ext>
            </a:extLst>
          </p:cNvPr>
          <p:cNvSpPr txBox="1">
            <a:spLocks/>
          </p:cNvSpPr>
          <p:nvPr/>
        </p:nvSpPr>
        <p:spPr>
          <a:xfrm>
            <a:off x="548981" y="778668"/>
            <a:ext cx="2622844" cy="1072345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2400" dirty="0">
                <a:latin typeface="Montserrat ExtraBold" panose="020B0604020202020204" charset="0"/>
              </a:rPr>
              <a:t>Self-Reflection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7BC84A-9F9E-4C26-BCB2-6B18E85B49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83F2B365-E8B1-4996-ACB9-60DB9174F3AB}"/>
              </a:ext>
            </a:extLst>
          </p:cNvPr>
          <p:cNvSpPr txBox="1">
            <a:spLocks/>
          </p:cNvSpPr>
          <p:nvPr/>
        </p:nvSpPr>
        <p:spPr>
          <a:xfrm>
            <a:off x="548981" y="1313508"/>
            <a:ext cx="7693818" cy="3465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ctr" rtl="0">
              <a:lnSpc>
                <a:spcPct val="115000"/>
              </a:lnSpc>
              <a:spcBef>
                <a:spcPts val="360"/>
              </a:spcBef>
              <a:spcAft>
                <a:spcPts val="1000"/>
              </a:spcAft>
              <a:buClr>
                <a:schemeClr val="lt1"/>
              </a:buClr>
              <a:buSzPts val="1400"/>
              <a:buFont typeface="Montserrat Light"/>
              <a:buNone/>
              <a:defRPr sz="1400" b="0" i="0" u="none" strike="noStrike" cap="none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marR="0" lvl="1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marR="0" lvl="2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marR="0" lvl="3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marR="0" lvl="4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marR="0" lvl="5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marR="0" lvl="6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marR="0" lvl="7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marR="0" lvl="8" indent="-3683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marL="400050" indent="-171450" algn="l">
              <a:lnSpc>
                <a:spcPct val="150000"/>
              </a:lnSpc>
              <a:buClrTx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2">
                    <a:lumMod val="10000"/>
                  </a:schemeClr>
                </a:solidFill>
              </a:rPr>
              <a:t>I opted not to experiment with different desired CDF (</a:t>
            </a:r>
            <a:r>
              <a:rPr lang="en-US" sz="1200" dirty="0" err="1">
                <a:solidFill>
                  <a:schemeClr val="tx2">
                    <a:lumMod val="10000"/>
                  </a:schemeClr>
                </a:solidFill>
              </a:rPr>
              <a:t>desCDF</a:t>
            </a:r>
            <a:r>
              <a:rPr lang="en-US" sz="1200" dirty="0">
                <a:solidFill>
                  <a:schemeClr val="tx2">
                    <a:lumMod val="10000"/>
                  </a:schemeClr>
                </a:solidFill>
              </a:rPr>
              <a:t>) shapes since at the time of coding, I was very much swamped with other responsibilities, which is partly why I deducted my self-grade on technical correctness.</a:t>
            </a:r>
          </a:p>
          <a:p>
            <a:pPr marL="400050" indent="-171450" algn="l">
              <a:lnSpc>
                <a:spcPct val="150000"/>
              </a:lnSpc>
              <a:buClrTx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2">
                    <a:lumMod val="10000"/>
                  </a:schemeClr>
                </a:solidFill>
              </a:rPr>
              <a:t>The contrast stretching and white balancing activities taught me that I should limit my data from 0 to 255, and that I should rescale it as necessary. I initially took a while with defining my </a:t>
            </a:r>
            <a:r>
              <a:rPr lang="en-US" sz="1200" dirty="0" err="1">
                <a:solidFill>
                  <a:schemeClr val="tx2">
                    <a:lumMod val="10000"/>
                  </a:schemeClr>
                </a:solidFill>
              </a:rPr>
              <a:t>Constretch</a:t>
            </a:r>
            <a:r>
              <a:rPr lang="en-US" sz="1200" dirty="0">
                <a:solidFill>
                  <a:schemeClr val="tx2">
                    <a:lumMod val="10000"/>
                  </a:schemeClr>
                </a:solidFill>
              </a:rPr>
              <a:t> function since I had not fully grasped the concepts beforehand. I ended up with expected results in 1.5, and somewhat expected results in 1.6. I am not fully confident with my results in 1.6a, since every time I contrast stretched the blue and green channels, the resulting image would be worse than the original. This is also a reason why I deducted points on technical correctness. </a:t>
            </a:r>
          </a:p>
        </p:txBody>
      </p:sp>
    </p:spTree>
    <p:extLst>
      <p:ext uri="{BB962C8B-B14F-4D97-AF65-F5344CB8AC3E}">
        <p14:creationId xmlns:p14="http://schemas.microsoft.com/office/powerpoint/2010/main" val="4269871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125EB4-7058-4AF0-B93F-4DA06931125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28</a:t>
            </a:fld>
            <a:endParaRPr lang="en"/>
          </a:p>
        </p:txBody>
      </p:sp>
      <p:sp>
        <p:nvSpPr>
          <p:cNvPr id="7" name="Google Shape;67;p14">
            <a:extLst>
              <a:ext uri="{FF2B5EF4-FFF2-40B4-BE49-F238E27FC236}">
                <a16:creationId xmlns:a16="http://schemas.microsoft.com/office/drawing/2014/main" id="{B604EB57-9E2C-4D78-B92F-F6E618169CE9}"/>
              </a:ext>
            </a:extLst>
          </p:cNvPr>
          <p:cNvSpPr txBox="1">
            <a:spLocks/>
          </p:cNvSpPr>
          <p:nvPr/>
        </p:nvSpPr>
        <p:spPr>
          <a:xfrm>
            <a:off x="548981" y="778668"/>
            <a:ext cx="2622844" cy="1072345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2400" dirty="0">
                <a:latin typeface="Montserrat ExtraBold" panose="020B0604020202020204" charset="0"/>
              </a:rPr>
              <a:t>Self-Reflection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7BC84A-9F9E-4C26-BCB2-6B18E85B49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83F2B365-E8B1-4996-ACB9-60DB9174F3AB}"/>
              </a:ext>
            </a:extLst>
          </p:cNvPr>
          <p:cNvSpPr txBox="1">
            <a:spLocks/>
          </p:cNvSpPr>
          <p:nvPr/>
        </p:nvSpPr>
        <p:spPr>
          <a:xfrm>
            <a:off x="548981" y="731377"/>
            <a:ext cx="7693818" cy="3465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ctr" rtl="0">
              <a:lnSpc>
                <a:spcPct val="115000"/>
              </a:lnSpc>
              <a:spcBef>
                <a:spcPts val="360"/>
              </a:spcBef>
              <a:spcAft>
                <a:spcPts val="1000"/>
              </a:spcAft>
              <a:buClr>
                <a:schemeClr val="lt1"/>
              </a:buClr>
              <a:buSzPts val="1400"/>
              <a:buFont typeface="Montserrat Light"/>
              <a:buNone/>
              <a:defRPr sz="1400" b="0" i="0" u="none" strike="noStrike" cap="none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marR="0" lvl="1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marR="0" lvl="2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marR="0" lvl="3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marR="0" lvl="4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marR="0" lvl="5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marR="0" lvl="6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marR="0" lvl="7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marR="0" lvl="8" indent="-3683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marL="400050" indent="-171450" algn="l">
              <a:lnSpc>
                <a:spcPct val="150000"/>
              </a:lnSpc>
              <a:buClrTx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2">
                    <a:lumMod val="10000"/>
                  </a:schemeClr>
                </a:solidFill>
              </a:rPr>
              <a:t>For the latter part of the activity (1.4-1.6) I consulted with my classmate Earl and we were able to compare and cross validate results/ideas. He helped me out of the slump I encountered in 1.4. He gave good insight on how the new grayscale values should be applied to enhance the dark image. I was very happy when it worked since I had ben stuck for a week there. Additionally, I got the idea of re-scaling to [0,255] from the sample code you included for white-balancing.</a:t>
            </a:r>
          </a:p>
        </p:txBody>
      </p:sp>
    </p:spTree>
    <p:extLst>
      <p:ext uri="{BB962C8B-B14F-4D97-AF65-F5344CB8AC3E}">
        <p14:creationId xmlns:p14="http://schemas.microsoft.com/office/powerpoint/2010/main" val="31302543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9"/>
          <p:cNvSpPr txBox="1">
            <a:spLocks noGrp="1"/>
          </p:cNvSpPr>
          <p:nvPr>
            <p:ph type="title"/>
          </p:nvPr>
        </p:nvSpPr>
        <p:spPr>
          <a:xfrm>
            <a:off x="699000" y="911700"/>
            <a:ext cx="2020800" cy="332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Self-grade</a:t>
            </a:r>
            <a:endParaRPr dirty="0"/>
          </a:p>
        </p:txBody>
      </p:sp>
      <p:sp>
        <p:nvSpPr>
          <p:cNvPr id="209" name="Google Shape;209;p29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grpSp>
        <p:nvGrpSpPr>
          <p:cNvPr id="210" name="Google Shape;210;p29"/>
          <p:cNvGrpSpPr/>
          <p:nvPr/>
        </p:nvGrpSpPr>
        <p:grpSpPr>
          <a:xfrm rot="2703448">
            <a:off x="2936194" y="1124503"/>
            <a:ext cx="3353448" cy="1406616"/>
            <a:chOff x="1047099" y="2172877"/>
            <a:chExt cx="3353448" cy="1406616"/>
          </a:xfrm>
        </p:grpSpPr>
        <p:sp>
          <p:nvSpPr>
            <p:cNvPr id="211" name="Google Shape;211;p29"/>
            <p:cNvSpPr/>
            <p:nvPr/>
          </p:nvSpPr>
          <p:spPr>
            <a:xfrm rot="2700000">
              <a:off x="2286374" y="1011412"/>
              <a:ext cx="561726" cy="3040276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F8700"/>
                </a:gs>
                <a:gs pos="100000">
                  <a:srgbClr val="FFD900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29"/>
            <p:cNvSpPr/>
            <p:nvPr/>
          </p:nvSpPr>
          <p:spPr>
            <a:xfrm rot="18896552">
              <a:off x="1510752" y="3205393"/>
              <a:ext cx="374100" cy="37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666666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rPr>
                <a:t>1</a:t>
              </a:r>
              <a:endParaRPr sz="1200">
                <a:solidFill>
                  <a:srgbClr val="666666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endParaRPr>
            </a:p>
          </p:txBody>
        </p:sp>
        <p:sp>
          <p:nvSpPr>
            <p:cNvPr id="213" name="Google Shape;213;p29"/>
            <p:cNvSpPr txBox="1"/>
            <p:nvPr/>
          </p:nvSpPr>
          <p:spPr>
            <a:xfrm rot="18900000">
              <a:off x="1473034" y="2172877"/>
              <a:ext cx="2526282" cy="3932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dirty="0">
                  <a:solidFill>
                    <a:srgbClr val="FFFFFF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rPr>
                <a:t>Technical correctness:  28/33.3</a:t>
              </a:r>
              <a:endParaRPr sz="1100" dirty="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endParaRPr>
            </a:p>
          </p:txBody>
        </p:sp>
        <p:sp>
          <p:nvSpPr>
            <p:cNvPr id="214" name="Google Shape;214;p29"/>
            <p:cNvSpPr txBox="1"/>
            <p:nvPr/>
          </p:nvSpPr>
          <p:spPr>
            <a:xfrm rot="18900000">
              <a:off x="1919009" y="2452441"/>
              <a:ext cx="2481538" cy="5074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 dirty="0">
                  <a:solidFill>
                    <a:srgbClr val="666666"/>
                  </a:solidFill>
                  <a:latin typeface="Montserrat"/>
                  <a:ea typeface="Montserrat"/>
                  <a:cs typeface="Montserrat"/>
                  <a:sym typeface="Montserrat"/>
                </a:rPr>
                <a:t>I could use work on the understanding of contrast stretching and white balancing</a:t>
              </a:r>
              <a:endParaRPr sz="800" b="1" dirty="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215" name="Google Shape;215;p29"/>
          <p:cNvGrpSpPr/>
          <p:nvPr/>
        </p:nvGrpSpPr>
        <p:grpSpPr>
          <a:xfrm rot="2684669">
            <a:off x="2999592" y="2034048"/>
            <a:ext cx="3116239" cy="1462393"/>
            <a:chOff x="2957320" y="2117100"/>
            <a:chExt cx="3116239" cy="1462393"/>
          </a:xfrm>
        </p:grpSpPr>
        <p:sp>
          <p:nvSpPr>
            <p:cNvPr id="216" name="Google Shape;216;p29"/>
            <p:cNvSpPr/>
            <p:nvPr/>
          </p:nvSpPr>
          <p:spPr>
            <a:xfrm rot="2700000">
              <a:off x="4196595" y="1011412"/>
              <a:ext cx="561726" cy="3040276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46E180"/>
                </a:gs>
                <a:gs pos="100000">
                  <a:srgbClr val="B8DF3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29"/>
            <p:cNvSpPr/>
            <p:nvPr/>
          </p:nvSpPr>
          <p:spPr>
            <a:xfrm rot="18915331">
              <a:off x="3420974" y="3205393"/>
              <a:ext cx="374100" cy="37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666666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rPr>
                <a:t>2</a:t>
              </a:r>
              <a:endParaRPr sz="1200">
                <a:solidFill>
                  <a:srgbClr val="666666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endParaRPr>
            </a:p>
          </p:txBody>
        </p:sp>
        <p:sp>
          <p:nvSpPr>
            <p:cNvPr id="218" name="Google Shape;218;p29"/>
            <p:cNvSpPr txBox="1"/>
            <p:nvPr/>
          </p:nvSpPr>
          <p:spPr>
            <a:xfrm rot="18900000">
              <a:off x="3359405" y="2117100"/>
              <a:ext cx="2684047" cy="3932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dirty="0">
                  <a:solidFill>
                    <a:srgbClr val="FFFFFF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rPr>
                <a:t>Presentation quality: 33/33.3</a:t>
              </a:r>
              <a:endParaRPr sz="1100" dirty="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endParaRPr>
            </a:p>
          </p:txBody>
        </p:sp>
        <p:sp>
          <p:nvSpPr>
            <p:cNvPr id="219" name="Google Shape;219;p29"/>
            <p:cNvSpPr txBox="1"/>
            <p:nvPr/>
          </p:nvSpPr>
          <p:spPr>
            <a:xfrm rot="-2700000">
              <a:off x="3869931" y="2550697"/>
              <a:ext cx="2203628" cy="5074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 dirty="0">
                  <a:solidFill>
                    <a:srgbClr val="666666"/>
                  </a:solidFill>
                  <a:latin typeface="Montserrat"/>
                  <a:ea typeface="Montserrat"/>
                  <a:cs typeface="Montserrat"/>
                  <a:sym typeface="Montserrat"/>
                </a:rPr>
                <a:t>I tried my best to make a concise and aesthetically pleasing presentation.</a:t>
              </a:r>
              <a:endParaRPr sz="800" b="1" dirty="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220" name="Google Shape;220;p29"/>
          <p:cNvGrpSpPr/>
          <p:nvPr/>
        </p:nvGrpSpPr>
        <p:grpSpPr>
          <a:xfrm rot="2687666">
            <a:off x="2963872" y="3197975"/>
            <a:ext cx="3116238" cy="1341290"/>
            <a:chOff x="4877339" y="2238203"/>
            <a:chExt cx="3116238" cy="1341290"/>
          </a:xfrm>
        </p:grpSpPr>
        <p:sp>
          <p:nvSpPr>
            <p:cNvPr id="221" name="Google Shape;221;p29"/>
            <p:cNvSpPr/>
            <p:nvPr/>
          </p:nvSpPr>
          <p:spPr>
            <a:xfrm rot="2700000">
              <a:off x="6116614" y="1011412"/>
              <a:ext cx="561726" cy="3040276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3C78D8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29"/>
            <p:cNvSpPr/>
            <p:nvPr/>
          </p:nvSpPr>
          <p:spPr>
            <a:xfrm rot="18912334">
              <a:off x="5340992" y="3205393"/>
              <a:ext cx="374100" cy="37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rgbClr val="666666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rPr>
                <a:t>3</a:t>
              </a:r>
              <a:endParaRPr sz="1200" dirty="0">
                <a:solidFill>
                  <a:srgbClr val="666666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endParaRPr>
            </a:p>
          </p:txBody>
        </p:sp>
        <p:sp>
          <p:nvSpPr>
            <p:cNvPr id="223" name="Google Shape;223;p29"/>
            <p:cNvSpPr txBox="1"/>
            <p:nvPr/>
          </p:nvSpPr>
          <p:spPr>
            <a:xfrm rot="-2700000">
              <a:off x="5323969" y="2238203"/>
              <a:ext cx="2341513" cy="3932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dirty="0">
                  <a:solidFill>
                    <a:srgbClr val="FFFFFF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rPr>
                <a:t>Self reflection: 33.3/33.3 </a:t>
              </a:r>
              <a:endParaRPr sz="1100" dirty="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endParaRPr>
            </a:p>
          </p:txBody>
        </p:sp>
        <p:sp>
          <p:nvSpPr>
            <p:cNvPr id="224" name="Google Shape;224;p29"/>
            <p:cNvSpPr txBox="1"/>
            <p:nvPr/>
          </p:nvSpPr>
          <p:spPr>
            <a:xfrm rot="18900000">
              <a:off x="5789949" y="2550697"/>
              <a:ext cx="2203628" cy="5074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 dirty="0">
                  <a:solidFill>
                    <a:srgbClr val="666666"/>
                  </a:solidFill>
                  <a:latin typeface="Montserrat"/>
                  <a:ea typeface="Montserrat"/>
                  <a:cs typeface="Montserrat"/>
                  <a:sym typeface="Montserrat"/>
                </a:rPr>
                <a:t>I strive to be transparent and honest with how I think I did </a:t>
              </a:r>
              <a:r>
                <a:rPr lang="en-GB" sz="800" dirty="0">
                  <a:solidFill>
                    <a:srgbClr val="666666"/>
                  </a:solidFill>
                  <a:latin typeface="Montserrat"/>
                  <a:ea typeface="Montserrat"/>
                  <a:cs typeface="Montserrat"/>
                  <a:sym typeface="Montserrat"/>
                </a:rPr>
                <a:t>in this activity.</a:t>
              </a:r>
              <a:r>
                <a:rPr lang="en" sz="800" dirty="0">
                  <a:solidFill>
                    <a:srgbClr val="666666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 </a:t>
              </a:r>
              <a:endParaRPr sz="800" b="1" dirty="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4050E5"/>
            </a:gs>
            <a:gs pos="100000">
              <a:srgbClr val="C833FF"/>
            </a:gs>
          </a:gsLst>
          <a:lin ang="5400012" scaled="0"/>
        </a:gra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>
            <a:spLocks noGrp="1"/>
          </p:cNvSpPr>
          <p:nvPr>
            <p:ph type="ctrTitle"/>
          </p:nvPr>
        </p:nvSpPr>
        <p:spPr>
          <a:xfrm>
            <a:off x="2169925" y="1811950"/>
            <a:ext cx="48042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Results and Analysis:</a:t>
            </a:r>
            <a:endParaRPr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BAB0127-9CFB-4360-80A8-26F64D97CFC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3C78D8"/>
            </a:gs>
            <a:gs pos="100000">
              <a:srgbClr val="00FFFF"/>
            </a:gs>
          </a:gsLst>
          <a:lin ang="5400700" scaled="0"/>
        </a:gra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>
            <a:spLocks noGrp="1"/>
          </p:cNvSpPr>
          <p:nvPr>
            <p:ph type="title"/>
          </p:nvPr>
        </p:nvSpPr>
        <p:spPr>
          <a:xfrm>
            <a:off x="598988" y="805325"/>
            <a:ext cx="2020800" cy="1846143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Results</a:t>
            </a:r>
            <a:endParaRPr dirty="0"/>
          </a:p>
        </p:txBody>
      </p:sp>
      <p:sp>
        <p:nvSpPr>
          <p:cNvPr id="98" name="Google Shape;98;p1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ADDC53-2FBE-4D94-A1DB-009851C403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31908" y="1187770"/>
            <a:ext cx="3113724" cy="1538706"/>
          </a:xfrm>
        </p:spPr>
        <p:txBody>
          <a:bodyPr/>
          <a:lstStyle/>
          <a:p>
            <a:pPr marL="88900" indent="0">
              <a:buNone/>
            </a:pPr>
            <a:r>
              <a:rPr lang="en-US" sz="1200" dirty="0">
                <a:solidFill>
                  <a:schemeClr val="tx2">
                    <a:lumMod val="10000"/>
                  </a:schemeClr>
                </a:solidFill>
              </a:rPr>
              <a:t>Images are made in a 200x200 pixel </a:t>
            </a:r>
            <a:r>
              <a:rPr lang="en-US" sz="1200" dirty="0" err="1">
                <a:solidFill>
                  <a:schemeClr val="tx2">
                    <a:lumMod val="10000"/>
                  </a:schemeClr>
                </a:solidFill>
              </a:rPr>
              <a:t>meshgrid</a:t>
            </a:r>
            <a:r>
              <a:rPr lang="en-US" sz="1200" dirty="0">
                <a:solidFill>
                  <a:schemeClr val="tx2">
                    <a:lumMod val="10000"/>
                  </a:schemeClr>
                </a:solidFill>
              </a:rPr>
              <a:t>. The shapes and details are specified using 2d array functions. Viewing the 3d representation also allows for better visualization. These are done using code shown on the left.</a:t>
            </a:r>
            <a:endParaRPr lang="en-GB" sz="1200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11" name="Google Shape;96;p18">
            <a:extLst>
              <a:ext uri="{FF2B5EF4-FFF2-40B4-BE49-F238E27FC236}">
                <a16:creationId xmlns:a16="http://schemas.microsoft.com/office/drawing/2014/main" id="{7303B712-B716-4E77-8F29-4FC30C2708EB}"/>
              </a:ext>
            </a:extLst>
          </p:cNvPr>
          <p:cNvSpPr txBox="1">
            <a:spLocks/>
          </p:cNvSpPr>
          <p:nvPr/>
        </p:nvSpPr>
        <p:spPr>
          <a:xfrm>
            <a:off x="598988" y="1187770"/>
            <a:ext cx="2020800" cy="1846143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n-GB" sz="1400" dirty="0"/>
              <a:t>Activity 1: Image DIY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77D83909-9A85-4216-A4A5-83C96D828E14}"/>
              </a:ext>
            </a:extLst>
          </p:cNvPr>
          <p:cNvSpPr txBox="1">
            <a:spLocks/>
          </p:cNvSpPr>
          <p:nvPr/>
        </p:nvSpPr>
        <p:spPr>
          <a:xfrm>
            <a:off x="3372299" y="556073"/>
            <a:ext cx="2679907" cy="4985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ctr" rtl="0">
              <a:lnSpc>
                <a:spcPct val="115000"/>
              </a:lnSpc>
              <a:spcBef>
                <a:spcPts val="360"/>
              </a:spcBef>
              <a:spcAft>
                <a:spcPts val="1000"/>
              </a:spcAft>
              <a:buClr>
                <a:schemeClr val="lt1"/>
              </a:buClr>
              <a:buSzPts val="1400"/>
              <a:buFont typeface="Montserrat Light"/>
              <a:buNone/>
              <a:defRPr sz="1400" b="0" i="0" u="none" strike="noStrike" cap="none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marR="0" lvl="1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marR="0" lvl="2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marR="0" lvl="3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marR="0" lvl="4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marR="0" lvl="5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marR="0" lvl="6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marR="0" lvl="7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marR="0" lvl="8" indent="-3683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marL="88900" indent="0" algn="l"/>
            <a:r>
              <a:rPr lang="en-US" sz="1200" dirty="0">
                <a:solidFill>
                  <a:schemeClr val="tx2">
                    <a:lumMod val="10000"/>
                  </a:schemeClr>
                </a:solidFill>
              </a:rPr>
              <a:t>a. Sine wave, f = 4 cycles/cm</a:t>
            </a:r>
            <a:endParaRPr lang="en-GB" sz="1200" dirty="0">
              <a:solidFill>
                <a:schemeClr val="tx2">
                  <a:lumMod val="10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2BB5A6-C344-4020-96F6-BA57294F72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0868" y="996229"/>
            <a:ext cx="2102264" cy="24078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FFD0D01-AAE4-4D43-943C-BFF52FB9BB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3409" y="3227846"/>
            <a:ext cx="2362223" cy="16848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6CE00BD-A759-4933-B9E9-4A7703C72F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2253" y="3227846"/>
            <a:ext cx="1779146" cy="168485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6F59C0-BF89-4D75-8112-823251FCF8E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483F9B93-4987-4DF6-9797-FCEA7656A53D}"/>
              </a:ext>
            </a:extLst>
          </p:cNvPr>
          <p:cNvSpPr txBox="1">
            <a:spLocks/>
          </p:cNvSpPr>
          <p:nvPr/>
        </p:nvSpPr>
        <p:spPr>
          <a:xfrm>
            <a:off x="1483768" y="132704"/>
            <a:ext cx="4220645" cy="13311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ctr" rtl="0">
              <a:lnSpc>
                <a:spcPct val="115000"/>
              </a:lnSpc>
              <a:spcBef>
                <a:spcPts val="360"/>
              </a:spcBef>
              <a:spcAft>
                <a:spcPts val="1000"/>
              </a:spcAft>
              <a:buClr>
                <a:schemeClr val="lt1"/>
              </a:buClr>
              <a:buSzPts val="1400"/>
              <a:buFont typeface="Montserrat Light"/>
              <a:buNone/>
              <a:defRPr sz="1400" b="0" i="0" u="none" strike="noStrike" cap="none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marR="0" lvl="1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marR="0" lvl="2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marR="0" lvl="3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marR="0" lvl="4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marR="0" lvl="5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marR="0" lvl="6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marR="0" lvl="7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marR="0" lvl="8" indent="-3683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marL="88900" indent="0" algn="l"/>
            <a:r>
              <a:rPr lang="en-US" dirty="0">
                <a:solidFill>
                  <a:schemeClr val="tx2">
                    <a:lumMod val="10000"/>
                  </a:schemeClr>
                </a:solidFill>
              </a:rPr>
              <a:t>Images, their key code snippets and the corresponding 3d graphs </a:t>
            </a:r>
            <a:endParaRPr lang="en-GB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5A11A08B-B9C5-4186-8366-2A8C25D08932}"/>
              </a:ext>
            </a:extLst>
          </p:cNvPr>
          <p:cNvSpPr txBox="1">
            <a:spLocks/>
          </p:cNvSpPr>
          <p:nvPr/>
        </p:nvSpPr>
        <p:spPr>
          <a:xfrm>
            <a:off x="515159" y="1131593"/>
            <a:ext cx="4885516" cy="4985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ctr" rtl="0">
              <a:lnSpc>
                <a:spcPct val="115000"/>
              </a:lnSpc>
              <a:spcBef>
                <a:spcPts val="360"/>
              </a:spcBef>
              <a:spcAft>
                <a:spcPts val="1000"/>
              </a:spcAft>
              <a:buClr>
                <a:schemeClr val="lt1"/>
              </a:buClr>
              <a:buSzPts val="1400"/>
              <a:buFont typeface="Montserrat Light"/>
              <a:buNone/>
              <a:defRPr sz="1400" b="0" i="0" u="none" strike="noStrike" cap="none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marR="0" lvl="1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marR="0" lvl="2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marR="0" lvl="3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marR="0" lvl="4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marR="0" lvl="5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marR="0" lvl="6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marR="0" lvl="7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marR="0" lvl="8" indent="-3683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marL="88900" indent="0" algn="l"/>
            <a:r>
              <a:rPr lang="en-US" sz="1200" dirty="0">
                <a:solidFill>
                  <a:schemeClr val="tx2">
                    <a:lumMod val="10000"/>
                  </a:schemeClr>
                </a:solidFill>
              </a:rPr>
              <a:t>b. Grating/Square wave, f = 5 lines per cm</a:t>
            </a:r>
            <a:endParaRPr lang="en-GB" sz="1200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0700D057-14D2-4DB9-B961-236FAD68EF4B}"/>
              </a:ext>
            </a:extLst>
          </p:cNvPr>
          <p:cNvSpPr txBox="1">
            <a:spLocks/>
          </p:cNvSpPr>
          <p:nvPr/>
        </p:nvSpPr>
        <p:spPr>
          <a:xfrm>
            <a:off x="4572000" y="1150764"/>
            <a:ext cx="2914650" cy="4985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ctr" rtl="0">
              <a:lnSpc>
                <a:spcPct val="115000"/>
              </a:lnSpc>
              <a:spcBef>
                <a:spcPts val="360"/>
              </a:spcBef>
              <a:spcAft>
                <a:spcPts val="1000"/>
              </a:spcAft>
              <a:buClr>
                <a:schemeClr val="lt1"/>
              </a:buClr>
              <a:buSzPts val="1400"/>
              <a:buFont typeface="Montserrat Light"/>
              <a:buNone/>
              <a:defRPr sz="1400" b="0" i="0" u="none" strike="noStrike" cap="none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marR="0" lvl="1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marR="0" lvl="2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marR="0" lvl="3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marR="0" lvl="4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marR="0" lvl="5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marR="0" lvl="6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marR="0" lvl="7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marR="0" lvl="8" indent="-3683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marL="88900" indent="0" algn="l"/>
            <a:r>
              <a:rPr lang="en-US" sz="1200" dirty="0">
                <a:solidFill>
                  <a:schemeClr val="tx2">
                    <a:lumMod val="10000"/>
                  </a:schemeClr>
                </a:solidFill>
              </a:rPr>
              <a:t>c. Square Aperture, 1x1 cm</a:t>
            </a:r>
            <a:endParaRPr lang="en-GB" sz="1200" dirty="0">
              <a:solidFill>
                <a:schemeClr val="tx2">
                  <a:lumMod val="10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73001B-5800-4F6D-B8AE-9B9E20D0CE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028" y="1834673"/>
            <a:ext cx="2514062" cy="62051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453680C-5D36-40CA-B470-1E275A9D9F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159" y="2659769"/>
            <a:ext cx="1677971" cy="160766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584C2B5-CB3F-4297-9ADE-F6C170B7FF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3449" y="2659769"/>
            <a:ext cx="2228240" cy="160766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47FC14E-8E4C-4A11-909C-023759E18C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0477" y="1552539"/>
            <a:ext cx="1627866" cy="101855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4597E1C-C290-4F86-92CD-B3139AEFFB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00602" y="2660600"/>
            <a:ext cx="2228239" cy="160593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41CB2F6-E393-4420-9E3D-AA0A9E1231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72313" y="2659769"/>
            <a:ext cx="1677971" cy="1606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50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6F59C0-BF89-4D75-8112-823251FCF8E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483F9B93-4987-4DF6-9797-FCEA7656A53D}"/>
              </a:ext>
            </a:extLst>
          </p:cNvPr>
          <p:cNvSpPr txBox="1">
            <a:spLocks/>
          </p:cNvSpPr>
          <p:nvPr/>
        </p:nvSpPr>
        <p:spPr>
          <a:xfrm>
            <a:off x="1483768" y="132704"/>
            <a:ext cx="4220645" cy="13311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ctr" rtl="0">
              <a:lnSpc>
                <a:spcPct val="115000"/>
              </a:lnSpc>
              <a:spcBef>
                <a:spcPts val="360"/>
              </a:spcBef>
              <a:spcAft>
                <a:spcPts val="1000"/>
              </a:spcAft>
              <a:buClr>
                <a:schemeClr val="lt1"/>
              </a:buClr>
              <a:buSzPts val="1400"/>
              <a:buFont typeface="Montserrat Light"/>
              <a:buNone/>
              <a:defRPr sz="1400" b="0" i="0" u="none" strike="noStrike" cap="none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marR="0" lvl="1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marR="0" lvl="2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marR="0" lvl="3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marR="0" lvl="4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marR="0" lvl="5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marR="0" lvl="6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marR="0" lvl="7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marR="0" lvl="8" indent="-3683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marL="88900" indent="0" algn="l"/>
            <a:r>
              <a:rPr lang="en-US" dirty="0">
                <a:solidFill>
                  <a:schemeClr val="tx2">
                    <a:lumMod val="10000"/>
                  </a:schemeClr>
                </a:solidFill>
              </a:rPr>
              <a:t>Images, their key code snippets and the corresponding 3d graphs </a:t>
            </a:r>
            <a:endParaRPr lang="en-GB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5A11A08B-B9C5-4186-8366-2A8C25D08932}"/>
              </a:ext>
            </a:extLst>
          </p:cNvPr>
          <p:cNvSpPr txBox="1">
            <a:spLocks/>
          </p:cNvSpPr>
          <p:nvPr/>
        </p:nvSpPr>
        <p:spPr>
          <a:xfrm>
            <a:off x="515159" y="1131593"/>
            <a:ext cx="2878122" cy="4985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ctr" rtl="0">
              <a:lnSpc>
                <a:spcPct val="115000"/>
              </a:lnSpc>
              <a:spcBef>
                <a:spcPts val="360"/>
              </a:spcBef>
              <a:spcAft>
                <a:spcPts val="1000"/>
              </a:spcAft>
              <a:buClr>
                <a:schemeClr val="lt1"/>
              </a:buClr>
              <a:buSzPts val="1400"/>
              <a:buFont typeface="Montserrat Light"/>
              <a:buNone/>
              <a:defRPr sz="1400" b="0" i="0" u="none" strike="noStrike" cap="none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marR="0" lvl="1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marR="0" lvl="2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marR="0" lvl="3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marR="0" lvl="4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marR="0" lvl="5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marR="0" lvl="6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marR="0" lvl="7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marR="0" lvl="8" indent="-3683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marL="88900" indent="0" algn="l"/>
            <a:r>
              <a:rPr lang="en-US" sz="1200" dirty="0">
                <a:solidFill>
                  <a:schemeClr val="tx2">
                    <a:lumMod val="10000"/>
                  </a:schemeClr>
                </a:solidFill>
              </a:rPr>
              <a:t>d. Annulus, R = 2cm, 0.25 cm thick</a:t>
            </a:r>
            <a:endParaRPr lang="en-GB" sz="1200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0700D057-14D2-4DB9-B961-236FAD68EF4B}"/>
              </a:ext>
            </a:extLst>
          </p:cNvPr>
          <p:cNvSpPr txBox="1">
            <a:spLocks/>
          </p:cNvSpPr>
          <p:nvPr/>
        </p:nvSpPr>
        <p:spPr>
          <a:xfrm>
            <a:off x="4585125" y="1214610"/>
            <a:ext cx="3693319" cy="4985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ctr" rtl="0">
              <a:lnSpc>
                <a:spcPct val="115000"/>
              </a:lnSpc>
              <a:spcBef>
                <a:spcPts val="360"/>
              </a:spcBef>
              <a:spcAft>
                <a:spcPts val="1000"/>
              </a:spcAft>
              <a:buClr>
                <a:schemeClr val="lt1"/>
              </a:buClr>
              <a:buSzPts val="1400"/>
              <a:buFont typeface="Montserrat Light"/>
              <a:buNone/>
              <a:defRPr sz="1400" b="0" i="0" u="none" strike="noStrike" cap="none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marR="0" lvl="1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marR="0" lvl="2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marR="0" lvl="3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marR="0" lvl="4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marR="0" lvl="5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marR="0" lvl="6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marR="0" lvl="7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marR="0" lvl="8" indent="-3683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marL="88900" indent="0" algn="l"/>
            <a:r>
              <a:rPr lang="en-US" sz="1200" dirty="0">
                <a:solidFill>
                  <a:schemeClr val="tx2">
                    <a:lumMod val="10000"/>
                  </a:schemeClr>
                </a:solidFill>
              </a:rPr>
              <a:t>e. Circular gaussian aperture, R = 1.75 cm </a:t>
            </a:r>
            <a:br>
              <a:rPr lang="en-US" sz="1200" dirty="0">
                <a:solidFill>
                  <a:schemeClr val="tx2">
                    <a:lumMod val="10000"/>
                  </a:schemeClr>
                </a:solidFill>
              </a:rPr>
            </a:br>
            <a:r>
              <a:rPr lang="en-US" sz="1200" dirty="0">
                <a:solidFill>
                  <a:schemeClr val="tx2">
                    <a:lumMod val="10000"/>
                  </a:schemeClr>
                </a:solidFill>
              </a:rPr>
              <a:t>sigma = 0.72 cm</a:t>
            </a:r>
            <a:endParaRPr lang="en-GB" sz="1200" dirty="0">
              <a:solidFill>
                <a:schemeClr val="tx2">
                  <a:lumMod val="10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C574E7-9869-42B1-9C52-97A49EF52F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4144" y="1552539"/>
            <a:ext cx="1856973" cy="10472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899369E-69A2-4FEC-BA27-99A34BB4C5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159" y="2628985"/>
            <a:ext cx="1677971" cy="164479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F563CC7-0184-4D7B-A0AC-CD59C38CDFB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551" r="1525"/>
          <a:stretch/>
        </p:blipFill>
        <p:spPr>
          <a:xfrm>
            <a:off x="2254730" y="2632603"/>
            <a:ext cx="2213194" cy="163755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064406A-7353-4139-86F6-16F65D15E7F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44509"/>
          <a:stretch/>
        </p:blipFill>
        <p:spPr>
          <a:xfrm>
            <a:off x="4322286" y="1736610"/>
            <a:ext cx="2649954" cy="83890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298CC0F-62FC-461E-B0ED-C89C254A97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29390" y="1736610"/>
            <a:ext cx="1629703" cy="63249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C57F81B-18F8-43A2-B01B-D69D4829C6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2086" y="2640517"/>
            <a:ext cx="1769698" cy="164646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CC8FCDF-C814-44E0-AB16-3586688A781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611" t="2591" r="1804"/>
          <a:stretch/>
        </p:blipFill>
        <p:spPr>
          <a:xfrm>
            <a:off x="6493384" y="2642617"/>
            <a:ext cx="2135457" cy="1644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6204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125EB4-7058-4AF0-B93F-4DA06931125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p:sp>
        <p:nvSpPr>
          <p:cNvPr id="7" name="Google Shape;67;p14">
            <a:extLst>
              <a:ext uri="{FF2B5EF4-FFF2-40B4-BE49-F238E27FC236}">
                <a16:creationId xmlns:a16="http://schemas.microsoft.com/office/drawing/2014/main" id="{B604EB57-9E2C-4D78-B92F-F6E618169CE9}"/>
              </a:ext>
            </a:extLst>
          </p:cNvPr>
          <p:cNvSpPr txBox="1">
            <a:spLocks/>
          </p:cNvSpPr>
          <p:nvPr/>
        </p:nvSpPr>
        <p:spPr>
          <a:xfrm>
            <a:off x="548981" y="778668"/>
            <a:ext cx="2008482" cy="1072345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2400" dirty="0">
                <a:latin typeface="Montserrat ExtraBold" panose="020B0604020202020204" charset="0"/>
              </a:rPr>
              <a:t>Analysis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0CDFE564-34D8-4F87-8C81-3744EBA835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8981" y="1065145"/>
            <a:ext cx="7693818" cy="3465287"/>
          </a:xfrm>
        </p:spPr>
        <p:txBody>
          <a:bodyPr/>
          <a:lstStyle/>
          <a:p>
            <a:pPr algn="l">
              <a:lnSpc>
                <a:spcPct val="150000"/>
              </a:lnSpc>
              <a:buClrTx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2">
                    <a:lumMod val="10000"/>
                  </a:schemeClr>
                </a:solidFill>
              </a:rPr>
              <a:t>The 3d visualizations are good ways to validate whether the desired shape/feature is achieved.</a:t>
            </a:r>
          </a:p>
          <a:p>
            <a:pPr algn="l">
              <a:lnSpc>
                <a:spcPct val="150000"/>
              </a:lnSpc>
              <a:buClrTx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2">
                    <a:lumMod val="10000"/>
                  </a:schemeClr>
                </a:solidFill>
              </a:rPr>
              <a:t>Parameters of the object were easy to set with the right setup, functions, and commands.</a:t>
            </a:r>
          </a:p>
          <a:p>
            <a:pPr algn="l">
              <a:lnSpc>
                <a:spcPct val="150000"/>
              </a:lnSpc>
              <a:buClrTx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2">
                    <a:lumMod val="10000"/>
                  </a:schemeClr>
                </a:solidFill>
              </a:rPr>
              <a:t>All images except the gaussian were made to fit specifications. I am simply unable to figure out how to configure it with sigma 1.0 cm, though I am aware that it is possible.</a:t>
            </a:r>
          </a:p>
          <a:p>
            <a:pPr algn="l">
              <a:lnSpc>
                <a:spcPct val="150000"/>
              </a:lnSpc>
              <a:buClrTx/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tx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59827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3C78D8"/>
            </a:gs>
            <a:gs pos="100000">
              <a:srgbClr val="00FFFF"/>
            </a:gs>
          </a:gsLst>
          <a:lin ang="5400700" scaled="0"/>
        </a:gra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>
            <a:spLocks noGrp="1"/>
          </p:cNvSpPr>
          <p:nvPr>
            <p:ph type="title"/>
          </p:nvPr>
        </p:nvSpPr>
        <p:spPr>
          <a:xfrm>
            <a:off x="598988" y="805325"/>
            <a:ext cx="2020800" cy="1846143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Results</a:t>
            </a:r>
            <a:endParaRPr dirty="0"/>
          </a:p>
        </p:txBody>
      </p:sp>
      <p:sp>
        <p:nvSpPr>
          <p:cNvPr id="98" name="Google Shape;98;p1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ADDC53-2FBE-4D94-A1DB-009851C403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32803" y="652056"/>
            <a:ext cx="5611197" cy="1538706"/>
          </a:xfrm>
        </p:spPr>
        <p:txBody>
          <a:bodyPr/>
          <a:lstStyle/>
          <a:p>
            <a:pPr marL="88900" indent="0">
              <a:buNone/>
            </a:pPr>
            <a:r>
              <a:rPr lang="en-US" sz="1200" dirty="0">
                <a:solidFill>
                  <a:schemeClr val="tx2">
                    <a:lumMod val="10000"/>
                  </a:schemeClr>
                </a:solidFill>
              </a:rPr>
              <a:t>In making the Olympics logo, there were three parts of code. The first part is the set-up, where the necessary space and arrays are made. Afterwards, I denoted the size of the </a:t>
            </a:r>
            <a:br>
              <a:rPr lang="en-US" sz="1200" dirty="0">
                <a:solidFill>
                  <a:schemeClr val="tx2">
                    <a:lumMod val="10000"/>
                  </a:schemeClr>
                </a:solidFill>
              </a:rPr>
            </a:br>
            <a:r>
              <a:rPr lang="en-US" sz="1200" dirty="0">
                <a:solidFill>
                  <a:schemeClr val="tx2">
                    <a:lumMod val="10000"/>
                  </a:schemeClr>
                </a:solidFill>
              </a:rPr>
              <a:t>colored circles using the general</a:t>
            </a:r>
            <a:br>
              <a:rPr lang="en-US" sz="1200" dirty="0">
                <a:solidFill>
                  <a:schemeClr val="tx2">
                    <a:lumMod val="10000"/>
                  </a:schemeClr>
                </a:solidFill>
              </a:rPr>
            </a:br>
            <a:r>
              <a:rPr lang="en-US" sz="1200" dirty="0">
                <a:solidFill>
                  <a:schemeClr val="tx2">
                    <a:lumMod val="10000"/>
                  </a:schemeClr>
                </a:solidFill>
              </a:rPr>
              <a:t>equations for a circle.</a:t>
            </a:r>
            <a:endParaRPr lang="en-GB" sz="1200" dirty="0">
              <a:solidFill>
                <a:schemeClr val="tx2">
                  <a:lumMod val="10000"/>
                </a:schemeClr>
              </a:solidFill>
            </a:endParaRPr>
          </a:p>
          <a:p>
            <a:pPr marL="88900" indent="0">
              <a:buNone/>
            </a:pPr>
            <a:endParaRPr lang="en-GB" sz="1200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11" name="Google Shape;96;p18">
            <a:extLst>
              <a:ext uri="{FF2B5EF4-FFF2-40B4-BE49-F238E27FC236}">
                <a16:creationId xmlns:a16="http://schemas.microsoft.com/office/drawing/2014/main" id="{7303B712-B716-4E77-8F29-4FC30C2708EB}"/>
              </a:ext>
            </a:extLst>
          </p:cNvPr>
          <p:cNvSpPr txBox="1">
            <a:spLocks/>
          </p:cNvSpPr>
          <p:nvPr/>
        </p:nvSpPr>
        <p:spPr>
          <a:xfrm>
            <a:off x="598988" y="1267690"/>
            <a:ext cx="2020800" cy="1846143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n-GB" sz="1400" dirty="0"/>
              <a:t>Activity 2: </a:t>
            </a:r>
            <a:r>
              <a:rPr lang="en-GB" sz="1400" dirty="0" err="1"/>
              <a:t>Color</a:t>
            </a:r>
            <a:r>
              <a:rPr lang="en-GB" sz="1400" dirty="0"/>
              <a:t> Image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F37C27-FEBE-4683-9CDE-0697D78F32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7895" y="1345070"/>
            <a:ext cx="2178844" cy="208280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96B2C62-38D5-4843-99E2-D92713D7C7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3808" y="2190762"/>
            <a:ext cx="3250406" cy="11077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88D6565-54FA-455E-B2B7-C0492A6ECD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60240" y="3557231"/>
            <a:ext cx="4060032" cy="1209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1883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6F59C0-BF89-4D75-8112-823251FCF8E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4DE8C3D6-CC74-46FC-8F36-623EEE54F8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1523" y="407966"/>
            <a:ext cx="5611197" cy="1538706"/>
          </a:xfrm>
        </p:spPr>
        <p:txBody>
          <a:bodyPr/>
          <a:lstStyle/>
          <a:p>
            <a:pPr marL="88900" indent="0" algn="l">
              <a:buNone/>
            </a:pPr>
            <a:r>
              <a:rPr lang="en-US" sz="1200" dirty="0">
                <a:solidFill>
                  <a:schemeClr val="tx2">
                    <a:lumMod val="10000"/>
                  </a:schemeClr>
                </a:solidFill>
              </a:rPr>
              <a:t>The last part was specifying the combination of colors (R,G,B) for the color needed at specific parts of the </a:t>
            </a:r>
            <a:r>
              <a:rPr lang="en-US" sz="1200" dirty="0" err="1">
                <a:solidFill>
                  <a:schemeClr val="tx2">
                    <a:lumMod val="10000"/>
                  </a:schemeClr>
                </a:solidFill>
              </a:rPr>
              <a:t>meshgrid</a:t>
            </a:r>
            <a:r>
              <a:rPr lang="en-US" sz="1200" dirty="0">
                <a:solidFill>
                  <a:schemeClr val="tx2">
                    <a:lumMod val="10000"/>
                  </a:schemeClr>
                </a:solidFill>
              </a:rPr>
              <a:t>/2d array.</a:t>
            </a:r>
            <a:endParaRPr lang="en-GB" sz="1200" dirty="0">
              <a:solidFill>
                <a:schemeClr val="tx2">
                  <a:lumMod val="10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4E2B5BD-0DAA-493A-A554-C3BBB38884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857" y="1478756"/>
            <a:ext cx="2115982" cy="292179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735B696-3DA6-403C-80A6-EC2B29AB92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4688" y="1478756"/>
            <a:ext cx="2330214" cy="173593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E853F6A-4463-4CE8-98EF-EEC98DD77C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4688" y="3379737"/>
            <a:ext cx="1415527" cy="102081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065ABCA-65C1-4900-AEC6-F50FA84D58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3520" y="1478756"/>
            <a:ext cx="2178844" cy="2082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088803"/>
      </p:ext>
    </p:extLst>
  </p:cSld>
  <p:clrMapOvr>
    <a:masterClrMapping/>
  </p:clrMapOvr>
</p:sld>
</file>

<file path=ppt/theme/theme1.xml><?xml version="1.0" encoding="utf-8"?>
<a:theme xmlns:a="http://schemas.openxmlformats.org/drawingml/2006/main" name="Juliet template">
  <a:themeElements>
    <a:clrScheme name="Custom 347">
      <a:dk1>
        <a:srgbClr val="666666"/>
      </a:dk1>
      <a:lt1>
        <a:srgbClr val="FFFFFF"/>
      </a:lt1>
      <a:dk2>
        <a:srgbClr val="B7B7B7"/>
      </a:dk2>
      <a:lt2>
        <a:srgbClr val="E4E4E4"/>
      </a:lt2>
      <a:accent1>
        <a:srgbClr val="5C91E6"/>
      </a:accent1>
      <a:accent2>
        <a:srgbClr val="4CD5D5"/>
      </a:accent2>
      <a:accent3>
        <a:srgbClr val="7A6DDD"/>
      </a:accent3>
      <a:accent4>
        <a:srgbClr val="EC59B6"/>
      </a:accent4>
      <a:accent5>
        <a:srgbClr val="F79E3A"/>
      </a:accent5>
      <a:accent6>
        <a:srgbClr val="EEDC14"/>
      </a:accent6>
      <a:hlink>
        <a:srgbClr val="666666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394</TotalTime>
  <Words>1757</Words>
  <Application>Microsoft Office PowerPoint</Application>
  <PresentationFormat>On-screen Show (16:9)</PresentationFormat>
  <Paragraphs>130</Paragraphs>
  <Slides>29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Montserrat ExtraBold</vt:lpstr>
      <vt:lpstr>Arial</vt:lpstr>
      <vt:lpstr>Montserrat</vt:lpstr>
      <vt:lpstr>Montserrat Light</vt:lpstr>
      <vt:lpstr>Juliet template</vt:lpstr>
      <vt:lpstr>Digital Image Formation and Enhancement</vt:lpstr>
      <vt:lpstr>Objectives</vt:lpstr>
      <vt:lpstr>Results and Analysis:</vt:lpstr>
      <vt:lpstr>Results</vt:lpstr>
      <vt:lpstr>PowerPoint Presentation</vt:lpstr>
      <vt:lpstr>PowerPoint Presentation</vt:lpstr>
      <vt:lpstr>PowerPoint Presentation</vt:lpstr>
      <vt:lpstr>Results</vt:lpstr>
      <vt:lpstr>PowerPoint Presentation</vt:lpstr>
      <vt:lpstr>PowerPoint Presentation</vt:lpstr>
      <vt:lpstr>Results</vt:lpstr>
      <vt:lpstr>PowerPoint Presentation</vt:lpstr>
      <vt:lpstr>Results</vt:lpstr>
      <vt:lpstr>PowerPoint Presentation</vt:lpstr>
      <vt:lpstr>PowerPoint Presentation</vt:lpstr>
      <vt:lpstr>PowerPoint Presentation</vt:lpstr>
      <vt:lpstr>Results</vt:lpstr>
      <vt:lpstr>PowerPoint Presentation</vt:lpstr>
      <vt:lpstr>PowerPoint Presentation</vt:lpstr>
      <vt:lpstr>PowerPoint Presentation</vt:lpstr>
      <vt:lpstr>Results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Self-grade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Fourier Transform Model of Image Formation</dc:title>
  <cp:lastModifiedBy>Jerico Miguel Rangel</cp:lastModifiedBy>
  <cp:revision>64</cp:revision>
  <dcterms:modified xsi:type="dcterms:W3CDTF">2021-06-05T20:20:01Z</dcterms:modified>
</cp:coreProperties>
</file>